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58" r:id="rId4"/>
    <p:sldId id="259" r:id="rId5"/>
    <p:sldId id="260" r:id="rId6"/>
    <p:sldId id="261" r:id="rId7"/>
    <p:sldId id="262" r:id="rId8"/>
    <p:sldId id="263" r:id="rId9"/>
    <p:sldId id="290" r:id="rId10"/>
    <p:sldId id="291" r:id="rId11"/>
    <p:sldId id="292" r:id="rId12"/>
    <p:sldId id="285" r:id="rId13"/>
    <p:sldId id="300" r:id="rId14"/>
    <p:sldId id="265" r:id="rId15"/>
    <p:sldId id="264" r:id="rId16"/>
    <p:sldId id="266" r:id="rId17"/>
    <p:sldId id="268" r:id="rId18"/>
    <p:sldId id="269" r:id="rId19"/>
    <p:sldId id="301" r:id="rId20"/>
    <p:sldId id="270" r:id="rId21"/>
    <p:sldId id="271" r:id="rId22"/>
    <p:sldId id="272" r:id="rId23"/>
    <p:sldId id="273" r:id="rId24"/>
    <p:sldId id="293" r:id="rId25"/>
    <p:sldId id="274" r:id="rId26"/>
    <p:sldId id="275" r:id="rId27"/>
    <p:sldId id="276" r:id="rId28"/>
    <p:sldId id="295" r:id="rId29"/>
    <p:sldId id="277" r:id="rId30"/>
    <p:sldId id="296" r:id="rId31"/>
    <p:sldId id="278" r:id="rId32"/>
    <p:sldId id="297" r:id="rId33"/>
    <p:sldId id="279" r:id="rId34"/>
    <p:sldId id="280" r:id="rId35"/>
    <p:sldId id="298" r:id="rId36"/>
    <p:sldId id="281" r:id="rId37"/>
    <p:sldId id="299" r:id="rId38"/>
    <p:sldId id="28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6E7AD51-C8EC-4639-8E88-A25CBAFBF606}" type="datetimeFigureOut">
              <a:rPr lang="en-US" smtClean="0"/>
              <a:pPr/>
              <a:t>6/9/2012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5C76EC2-7956-4783-B583-0EBED3BDF0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E7AD51-C8EC-4639-8E88-A25CBAFBF606}" type="datetimeFigureOut">
              <a:rPr lang="en-US" smtClean="0"/>
              <a:pPr/>
              <a:t>6/9/2012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76EC2-7956-4783-B583-0EBED3BDF0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E7AD51-C8EC-4639-8E88-A25CBAFBF606}" type="datetimeFigureOut">
              <a:rPr lang="en-US" smtClean="0"/>
              <a:pPr/>
              <a:t>6/9/2012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76EC2-7956-4783-B583-0EBED3BDF0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E7AD51-C8EC-4639-8E88-A25CBAFBF606}" type="datetimeFigureOut">
              <a:rPr lang="en-US" smtClean="0"/>
              <a:pPr/>
              <a:t>6/9/2012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76EC2-7956-4783-B583-0EBED3BDF0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E7AD51-C8EC-4639-8E88-A25CBAFBF606}" type="datetimeFigureOut">
              <a:rPr lang="en-US" smtClean="0"/>
              <a:pPr/>
              <a:t>6/9/2012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76EC2-7956-4783-B583-0EBED3BDF0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E7AD51-C8EC-4639-8E88-A25CBAFBF606}" type="datetimeFigureOut">
              <a:rPr lang="en-US" smtClean="0"/>
              <a:pPr/>
              <a:t>6/9/2012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76EC2-7956-4783-B583-0EBED3BDF0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E7AD51-C8EC-4639-8E88-A25CBAFBF606}" type="datetimeFigureOut">
              <a:rPr lang="en-US" smtClean="0"/>
              <a:pPr/>
              <a:t>6/9/2012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76EC2-7956-4783-B583-0EBED3BDF0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E7AD51-C8EC-4639-8E88-A25CBAFBF606}" type="datetimeFigureOut">
              <a:rPr lang="en-US" smtClean="0"/>
              <a:pPr/>
              <a:t>6/9/2012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76EC2-7956-4783-B583-0EBED3BDF0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7AD51-C8EC-4639-8E88-A25CBAFBF606}" type="datetimeFigureOut">
              <a:rPr lang="en-US" smtClean="0"/>
              <a:pPr/>
              <a:t>6/9/2012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76EC2-7956-4783-B583-0EBED3BDF0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E7AD51-C8EC-4639-8E88-A25CBAFBF606}" type="datetimeFigureOut">
              <a:rPr lang="en-US" smtClean="0"/>
              <a:pPr/>
              <a:t>6/9/2012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76EC2-7956-4783-B583-0EBED3BDF0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E7AD51-C8EC-4639-8E88-A25CBAFBF606}" type="datetimeFigureOut">
              <a:rPr lang="en-US" smtClean="0"/>
              <a:pPr/>
              <a:t>6/9/2012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5C76EC2-7956-4783-B583-0EBED3BDF09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E7AD51-C8EC-4639-8E88-A25CBAFBF606}" type="datetimeFigureOut">
              <a:rPr lang="en-US" smtClean="0"/>
              <a:pPr/>
              <a:t>6/9/2012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C76EC2-7956-4783-B583-0EBED3BDF09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99060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strike="noStrike" cap="none" normalizeH="0" baseline="0" dirty="0" smtClean="0">
                <a:ln>
                  <a:noFill/>
                </a:ln>
                <a:solidFill>
                  <a:srgbClr val="FFFF00"/>
                </a:solidFill>
                <a:effectLst/>
                <a:latin typeface="Calibri"/>
                <a:ea typeface="Times New Roman" pitchFamily="18" charset="0"/>
                <a:cs typeface="Arial" pitchFamily="34" charset="0"/>
              </a:rPr>
              <a:t>“</a:t>
            </a:r>
            <a:r>
              <a:rPr kumimoji="0" lang="en-US" sz="5400" b="1" i="0" strike="noStrike" cap="none" normalizeH="0" baseline="0" dirty="0" smtClean="0">
                <a:ln>
                  <a:noFill/>
                </a:ln>
                <a:solidFill>
                  <a:srgbClr val="FFFF00"/>
                </a:solidFill>
                <a:effectLst/>
                <a:latin typeface="Arial" pitchFamily="34" charset="0"/>
                <a:ea typeface="Times New Roman" pitchFamily="18" charset="0"/>
                <a:cs typeface="Arial" pitchFamily="34" charset="0"/>
              </a:rPr>
              <a:t>USE OF MODERN TECHNIQUES TO IMPROVE BOILING HOUSE EFFICIENCY</a:t>
            </a:r>
            <a:r>
              <a:rPr kumimoji="0" lang="en-US" sz="5400" b="1" i="0" strike="noStrike" cap="none" normalizeH="0" baseline="0" dirty="0" smtClean="0">
                <a:ln>
                  <a:noFill/>
                </a:ln>
                <a:solidFill>
                  <a:srgbClr val="FFFF00"/>
                </a:solidFill>
                <a:effectLst/>
                <a:latin typeface="Calibri"/>
                <a:ea typeface="Times New Roman" pitchFamily="18" charset="0"/>
                <a:cs typeface="Arial" pitchFamily="34" charset="0"/>
              </a:rPr>
              <a:t>”</a:t>
            </a:r>
            <a:r>
              <a:rPr kumimoji="0" lang="en-US" sz="5400" b="1" i="0"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endParaRPr kumimoji="0" lang="en-US" sz="7200" b="0" i="0" strike="noStrike" cap="none" normalizeH="0" baseline="0" dirty="0" smtClean="0">
              <a:ln>
                <a:noFill/>
              </a:ln>
              <a:solidFill>
                <a:srgbClr val="FFFF00"/>
              </a:solidFill>
              <a:effectLst/>
              <a:latin typeface="Arial" pitchFamily="34" charset="0"/>
            </a:endParaRPr>
          </a:p>
        </p:txBody>
      </p:sp>
      <p:sp>
        <p:nvSpPr>
          <p:cNvPr id="23554" name="Rectangle 2"/>
          <p:cNvSpPr>
            <a:spLocks noChangeArrowheads="1"/>
          </p:cNvSpPr>
          <p:nvPr/>
        </p:nvSpPr>
        <p:spPr bwMode="auto">
          <a:xfrm>
            <a:off x="1524000" y="5410200"/>
            <a:ext cx="65532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Sanaullah</a:t>
            </a:r>
            <a:r>
              <a:rPr kumimoji="0" lang="en-US" sz="2400" i="0"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i="0"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r>
              <a:rPr kumimoji="0" lang="en-US" i="0" strike="noStrike" cap="none" normalizeH="0" baseline="0" dirty="0" err="1" smtClean="0">
                <a:ln>
                  <a:noFill/>
                </a:ln>
                <a:solidFill>
                  <a:srgbClr val="002060"/>
                </a:solidFill>
                <a:effectLst/>
                <a:latin typeface="Arial" pitchFamily="34" charset="0"/>
                <a:ea typeface="Times New Roman" pitchFamily="18" charset="0"/>
                <a:cs typeface="Arial" pitchFamily="34" charset="0"/>
              </a:rPr>
              <a:t>Dy.General</a:t>
            </a:r>
            <a:r>
              <a:rPr kumimoji="0" lang="en-US" i="0" strike="noStrike" cap="none" normalizeH="0" baseline="0" dirty="0" smtClean="0">
                <a:ln>
                  <a:noFill/>
                </a:ln>
                <a:solidFill>
                  <a:srgbClr val="002060"/>
                </a:solidFill>
                <a:effectLst/>
                <a:latin typeface="Arial" pitchFamily="34" charset="0"/>
                <a:ea typeface="Times New Roman" pitchFamily="18" charset="0"/>
                <a:cs typeface="Arial" pitchFamily="34" charset="0"/>
              </a:rPr>
              <a:t> Manager</a:t>
            </a:r>
            <a:r>
              <a:rPr kumimoji="0" lang="en-US" i="0" strike="noStrike" cap="none" normalizeH="0" dirty="0" smtClean="0">
                <a:ln>
                  <a:noFill/>
                </a:ln>
                <a:solidFill>
                  <a:srgbClr val="002060"/>
                </a:solidFill>
                <a:effectLst/>
                <a:latin typeface="Arial" pitchFamily="34" charset="0"/>
                <a:ea typeface="Times New Roman" pitchFamily="18" charset="0"/>
                <a:cs typeface="Arial" pitchFamily="34" charset="0"/>
              </a:rPr>
              <a:t> (P)</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baseline="0" dirty="0" err="1" smtClean="0">
                <a:solidFill>
                  <a:srgbClr val="002060"/>
                </a:solidFill>
                <a:latin typeface="Arial" pitchFamily="34" charset="0"/>
                <a:cs typeface="Arial" pitchFamily="34" charset="0"/>
              </a:rPr>
              <a:t>Mehran</a:t>
            </a:r>
            <a:r>
              <a:rPr lang="en-US" sz="1400" dirty="0" smtClean="0">
                <a:solidFill>
                  <a:srgbClr val="002060"/>
                </a:solidFill>
                <a:latin typeface="Arial" pitchFamily="34" charset="0"/>
                <a:cs typeface="Arial" pitchFamily="34" charset="0"/>
              </a:rPr>
              <a:t> Sugar Mills Limited </a:t>
            </a:r>
            <a:r>
              <a:rPr lang="en-US" sz="1400" dirty="0" err="1" smtClean="0">
                <a:solidFill>
                  <a:srgbClr val="002060"/>
                </a:solidFill>
                <a:latin typeface="Arial" pitchFamily="34" charset="0"/>
                <a:cs typeface="Arial" pitchFamily="34" charset="0"/>
              </a:rPr>
              <a:t>Tando</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Allahyar</a:t>
            </a:r>
            <a:endParaRPr kumimoji="0" lang="en-US" sz="1400" i="0"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linds(horizontal)">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linds(horizontal)">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35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aggery-production.jpg"/>
          <p:cNvPicPr>
            <a:picLocks noChangeAspect="1"/>
          </p:cNvPicPr>
          <p:nvPr/>
        </p:nvPicPr>
        <p:blipFill>
          <a:blip r:embed="rId2"/>
          <a:stretch>
            <a:fillRect/>
          </a:stretch>
        </p:blipFill>
        <p:spPr>
          <a:xfrm>
            <a:off x="228600" y="1524000"/>
            <a:ext cx="4343400" cy="3200400"/>
          </a:xfrm>
          <a:prstGeom prst="rect">
            <a:avLst/>
          </a:prstGeom>
          <a:ln>
            <a:noFill/>
          </a:ln>
          <a:effectLst>
            <a:outerShdw blurRad="292100" dist="139700" dir="2700000" algn="tl" rotWithShape="0">
              <a:srgbClr val="333333">
                <a:alpha val="65000"/>
              </a:srgbClr>
            </a:outerShdw>
          </a:effectLst>
        </p:spPr>
      </p:pic>
      <p:pic>
        <p:nvPicPr>
          <p:cNvPr id="8" name="Picture 7" descr="0.jpg"/>
          <p:cNvPicPr>
            <a:picLocks noChangeAspect="1"/>
          </p:cNvPicPr>
          <p:nvPr/>
        </p:nvPicPr>
        <p:blipFill>
          <a:blip r:embed="rId3"/>
          <a:stretch>
            <a:fillRect/>
          </a:stretch>
        </p:blipFill>
        <p:spPr>
          <a:xfrm>
            <a:off x="4782457" y="1524000"/>
            <a:ext cx="4056743"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pour-cells.jpg"/>
          <p:cNvPicPr>
            <a:picLocks noChangeAspect="1"/>
          </p:cNvPicPr>
          <p:nvPr/>
        </p:nvPicPr>
        <p:blipFill>
          <a:blip r:embed="rId2"/>
          <a:stretch>
            <a:fillRect/>
          </a:stretch>
        </p:blipFill>
        <p:spPr>
          <a:xfrm>
            <a:off x="1905000" y="1066800"/>
            <a:ext cx="4953000" cy="50048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lling_film_evaporator.jpg"/>
          <p:cNvPicPr>
            <a:picLocks noChangeAspect="1"/>
          </p:cNvPicPr>
          <p:nvPr/>
        </p:nvPicPr>
        <p:blipFill>
          <a:blip r:embed="rId2"/>
          <a:stretch>
            <a:fillRect/>
          </a:stretch>
        </p:blipFill>
        <p:spPr>
          <a:xfrm>
            <a:off x="685800" y="990600"/>
            <a:ext cx="8077200" cy="51816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524000" y="6324600"/>
            <a:ext cx="6172200" cy="369332"/>
          </a:xfrm>
          <a:prstGeom prst="rect">
            <a:avLst/>
          </a:prstGeom>
        </p:spPr>
        <p:txBody>
          <a:bodyPr wrap="square">
            <a:spAutoFit/>
          </a:bodyPr>
          <a:lstStyle/>
          <a:p>
            <a:r>
              <a:rPr lang="en-US" b="1" dirty="0" smtClean="0"/>
              <a:t>“Falling Film Tubular/Plate evaporators”.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0600"/>
            <a:ext cx="8686800" cy="461665"/>
          </a:xfrm>
          <a:prstGeom prst="rect">
            <a:avLst/>
          </a:prstGeom>
        </p:spPr>
        <p:txBody>
          <a:bodyPr wrap="square">
            <a:spAutoFit/>
          </a:bodyPr>
          <a:lstStyle/>
          <a:p>
            <a:r>
              <a:rPr lang="en-US" sz="2400" dirty="0" smtClean="0">
                <a:solidFill>
                  <a:srgbClr val="002060"/>
                </a:solidFill>
              </a:rPr>
              <a:t>Continuous pan has already proved their significance</a:t>
            </a:r>
            <a:endParaRPr lang="en-US" sz="2400" dirty="0">
              <a:solidFill>
                <a:srgbClr val="002060"/>
              </a:solidFill>
            </a:endParaRPr>
          </a:p>
        </p:txBody>
      </p:sp>
      <p:pic>
        <p:nvPicPr>
          <p:cNvPr id="5" name="Picture 4" descr="fives_fletcher_sugar_continuous_vacuum_pan_puunene_hawaii.jpg"/>
          <p:cNvPicPr>
            <a:picLocks noChangeAspect="1"/>
          </p:cNvPicPr>
          <p:nvPr/>
        </p:nvPicPr>
        <p:blipFill>
          <a:blip r:embed="rId2"/>
          <a:stretch>
            <a:fillRect/>
          </a:stretch>
        </p:blipFill>
        <p:spPr>
          <a:xfrm>
            <a:off x="685800" y="2057400"/>
            <a:ext cx="7828935"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37160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CFD has improved the design of Vertical Crystallizer. The new development is vertically, up &amp; down, moving coils with the help of hydraulic. This design ensures better heat transfer and massecuite flow pattern.</a:t>
            </a:r>
            <a:endParaRPr kumimoji="0" lang="en-US" sz="32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blinds(horizontal)">
                                      <p:cBhvr>
                                        <p:cTn id="7"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81000" y="2057400"/>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Jigger steam in a Batch pan:</a:t>
            </a:r>
            <a:endParaRPr kumimoji="0" lang="en-US" sz="3600" b="0" i="0" u="none" strike="noStrike" cap="none" normalizeH="0" baseline="0" dirty="0" smtClean="0">
              <a:ln>
                <a:noFill/>
              </a:ln>
              <a:solidFill>
                <a:srgbClr val="FFFF0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5">
                                            <p:txEl>
                                              <p:pRg st="1" end="1"/>
                                            </p:txEl>
                                          </p:spTgt>
                                        </p:tgtEl>
                                        <p:attrNameLst>
                                          <p:attrName>style.visibility</p:attrName>
                                        </p:attrNameLst>
                                      </p:cBhvr>
                                      <p:to>
                                        <p:strVal val="visible"/>
                                      </p:to>
                                    </p:set>
                                    <p:animEffect transition="in" filter="blinds(horizontal)">
                                      <p:cBhvr>
                                        <p:cTn id="7" dur="500"/>
                                        <p:tgtEl>
                                          <p:spTgt spid="215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04800" y="990600"/>
            <a:ext cx="47500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Jigger steam arrangement in a batch pan.</a:t>
            </a:r>
            <a:endParaRPr kumimoji="0" lang="en-US" sz="2800" b="0" i="0" u="none" strike="noStrike" cap="none" normalizeH="0" baseline="0" dirty="0" smtClean="0">
              <a:ln>
                <a:noFill/>
              </a:ln>
              <a:solidFill>
                <a:srgbClr val="FFFF00"/>
              </a:solidFill>
              <a:effectLst/>
              <a:latin typeface="Arial" pitchFamily="34" charset="0"/>
            </a:endParaRPr>
          </a:p>
        </p:txBody>
      </p:sp>
      <p:pic>
        <p:nvPicPr>
          <p:cNvPr id="3" name="Picture 2" descr="doc02"/>
          <p:cNvPicPr/>
          <p:nvPr/>
        </p:nvPicPr>
        <p:blipFill>
          <a:blip r:embed="rId2" cstate="print">
            <a:lum contrast="36000"/>
          </a:blip>
          <a:srcRect/>
          <a:stretch>
            <a:fillRect/>
          </a:stretch>
        </p:blipFill>
        <p:spPr bwMode="auto">
          <a:xfrm>
            <a:off x="2057400" y="1600200"/>
            <a:ext cx="50292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blinds(horizontal)">
                                      <p:cBhvr>
                                        <p:cTn id="7" dur="500"/>
                                        <p:tgtEl>
                                          <p:spTgt spid="22529"/>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04800" y="914400"/>
            <a:ext cx="735810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CFD results for vacuum pan assisted with &amp; without jigger steam</a:t>
            </a:r>
            <a:r>
              <a:rPr kumimoji="0" lang="en-US" sz="12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rgbClr val="FFFF00"/>
              </a:solidFill>
              <a:effectLst/>
              <a:latin typeface="Arial" pitchFamily="34" charset="0"/>
            </a:endParaRPr>
          </a:p>
        </p:txBody>
      </p:sp>
      <p:pic>
        <p:nvPicPr>
          <p:cNvPr id="5" name="Picture 4"/>
          <p:cNvPicPr/>
          <p:nvPr/>
        </p:nvPicPr>
        <p:blipFill>
          <a:blip r:embed="rId2"/>
          <a:srcRect/>
          <a:stretch>
            <a:fillRect/>
          </a:stretch>
        </p:blipFill>
        <p:spPr bwMode="auto">
          <a:xfrm>
            <a:off x="4648200" y="2703561"/>
            <a:ext cx="3076575" cy="3011439"/>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3"/>
          <a:srcRect/>
          <a:stretch>
            <a:fillRect/>
          </a:stretch>
        </p:blipFill>
        <p:spPr bwMode="auto">
          <a:xfrm>
            <a:off x="914400" y="2667000"/>
            <a:ext cx="3305175" cy="3057525"/>
          </a:xfrm>
          <a:prstGeom prst="rect">
            <a:avLst/>
          </a:prstGeom>
          <a:ln>
            <a:noFill/>
          </a:ln>
          <a:effectLst>
            <a:outerShdw blurRad="292100" dist="139700" dir="2700000" algn="tl" rotWithShape="0">
              <a:srgbClr val="333333">
                <a:alpha val="65000"/>
              </a:srgbClr>
            </a:outerShdw>
          </a:effectLst>
        </p:spPr>
      </p:pic>
      <p:sp>
        <p:nvSpPr>
          <p:cNvPr id="24578" name="Rectangle 2"/>
          <p:cNvSpPr>
            <a:spLocks noChangeArrowheads="1"/>
          </p:cNvSpPr>
          <p:nvPr/>
        </p:nvSpPr>
        <p:spPr bwMode="auto">
          <a:xfrm>
            <a:off x="2133600" y="1905000"/>
            <a:ext cx="43140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Pan without Jigger Steam assistance.</a:t>
            </a:r>
            <a:endParaRPr kumimoji="0" lang="en-US" sz="28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blinds(horizontal)">
                                      <p:cBhvr>
                                        <p:cTn id="7" dur="500"/>
                                        <p:tgtEl>
                                          <p:spTgt spid="245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blinds(horizontal)">
                                      <p:cBhvr>
                                        <p:cTn id="12" dur="500"/>
                                        <p:tgtEl>
                                          <p:spTgt spid="24578"/>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838200" y="2667000"/>
            <a:ext cx="3209925" cy="287655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4572000" y="2667000"/>
            <a:ext cx="3219450" cy="2891496"/>
          </a:xfrm>
          <a:prstGeom prst="rect">
            <a:avLst/>
          </a:prstGeom>
          <a:noFill/>
          <a:ln w="9525">
            <a:noFill/>
            <a:miter lim="800000"/>
            <a:headEnd/>
            <a:tailEnd/>
          </a:ln>
        </p:spPr>
      </p:pic>
      <p:sp>
        <p:nvSpPr>
          <p:cNvPr id="23553" name="Rectangle 1"/>
          <p:cNvSpPr>
            <a:spLocks noChangeArrowheads="1"/>
          </p:cNvSpPr>
          <p:nvPr/>
        </p:nvSpPr>
        <p:spPr bwMode="auto">
          <a:xfrm>
            <a:off x="2438400" y="1676400"/>
            <a:ext cx="39549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Pan with Jigger Steam assistance.</a:t>
            </a:r>
            <a:endParaRPr kumimoji="0" lang="en-US" sz="28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linds(horizontal)">
                                      <p:cBhvr>
                                        <p:cTn id="7" dur="500"/>
                                        <p:tgtEl>
                                          <p:spTgt spid="2355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par>
                                <p:cTn id="12" presetID="4"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838200" y="2667000"/>
            <a:ext cx="3429000" cy="3048000"/>
          </a:xfrm>
          <a:prstGeom prst="rect">
            <a:avLst/>
          </a:prstGeom>
          <a:noFill/>
          <a:ln w="9525">
            <a:noFill/>
            <a:miter lim="800000"/>
            <a:headEnd/>
            <a:tailEnd/>
          </a:ln>
        </p:spPr>
      </p:pic>
      <p:sp>
        <p:nvSpPr>
          <p:cNvPr id="23553" name="Rectangle 1"/>
          <p:cNvSpPr>
            <a:spLocks noChangeArrowheads="1"/>
          </p:cNvSpPr>
          <p:nvPr/>
        </p:nvSpPr>
        <p:spPr bwMode="auto">
          <a:xfrm>
            <a:off x="2438400" y="1676400"/>
            <a:ext cx="507062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Pan with </a:t>
            </a:r>
            <a:r>
              <a:rPr kumimoji="0" lang="en-US"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&amp; without Jigger </a:t>
            </a:r>
            <a:r>
              <a:rPr kumimoji="0" lang="en-US"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Steam assistance.</a:t>
            </a:r>
            <a:endParaRPr kumimoji="0" lang="en-US" sz="2800" b="0" i="0" u="none" strike="noStrike" cap="none" normalizeH="0" baseline="0" dirty="0" smtClean="0">
              <a:ln>
                <a:noFill/>
              </a:ln>
              <a:solidFill>
                <a:srgbClr val="002060"/>
              </a:solidFill>
              <a:effectLst/>
              <a:latin typeface="Arial" pitchFamily="34" charset="0"/>
            </a:endParaRPr>
          </a:p>
        </p:txBody>
      </p:sp>
      <p:pic>
        <p:nvPicPr>
          <p:cNvPr id="5" name="Picture 4"/>
          <p:cNvPicPr/>
          <p:nvPr/>
        </p:nvPicPr>
        <p:blipFill>
          <a:blip r:embed="rId3"/>
          <a:srcRect/>
          <a:stretch>
            <a:fillRect/>
          </a:stretch>
        </p:blipFill>
        <p:spPr bwMode="auto">
          <a:xfrm>
            <a:off x="4724400" y="2667000"/>
            <a:ext cx="3305175" cy="3057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linds(horizontal)">
                                      <p:cBhvr>
                                        <p:cTn id="7" dur="500"/>
                                        <p:tgtEl>
                                          <p:spTgt spid="2355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8600" y="990600"/>
            <a:ext cx="400622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i="0" strike="noStrike" cap="none" normalizeH="0" baseline="0" dirty="0" smtClean="0">
                <a:ln>
                  <a:noFill/>
                </a:ln>
                <a:solidFill>
                  <a:srgbClr val="FFFF00"/>
                </a:solidFill>
                <a:effectLst/>
                <a:latin typeface="Arial" pitchFamily="34" charset="0"/>
                <a:ea typeface="Times New Roman" pitchFamily="18" charset="0"/>
                <a:cs typeface="Arial" pitchFamily="34" charset="0"/>
              </a:rPr>
              <a:t>INTRODUCTION:-</a:t>
            </a:r>
            <a:endParaRPr kumimoji="0" lang="en-US" sz="4800" i="0" strike="noStrike" cap="none" normalizeH="0" baseline="0" dirty="0" smtClean="0">
              <a:ln>
                <a:noFill/>
              </a:ln>
              <a:solidFill>
                <a:srgbClr val="FFFF00"/>
              </a:solidFill>
              <a:effectLst/>
              <a:latin typeface="Arial" pitchFamily="34" charset="0"/>
            </a:endParaRPr>
          </a:p>
        </p:txBody>
      </p:sp>
      <p:sp>
        <p:nvSpPr>
          <p:cNvPr id="27652" name="Rectangle 4"/>
          <p:cNvSpPr>
            <a:spLocks noChangeArrowheads="1"/>
          </p:cNvSpPr>
          <p:nvPr/>
        </p:nvSpPr>
        <p:spPr bwMode="auto">
          <a:xfrm>
            <a:off x="0" y="1752600"/>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As we have entered the 21</a:t>
            </a:r>
            <a:r>
              <a:rPr kumimoji="0" lang="en-US" sz="3200" b="0" i="0" u="none" strike="noStrike" cap="none" normalizeH="0" baseline="30000" dirty="0" smtClean="0">
                <a:ln>
                  <a:noFill/>
                </a:ln>
                <a:solidFill>
                  <a:srgbClr val="002060"/>
                </a:solidFill>
                <a:effectLst/>
                <a:latin typeface="Arial" pitchFamily="34" charset="0"/>
                <a:ea typeface="Times New Roman" pitchFamily="18" charset="0"/>
                <a:cs typeface="Arial" pitchFamily="34" charset="0"/>
              </a:rPr>
              <a:t>st</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century, the sugar industry found itself at a cross road facing many difficult challenges and opportunities: cost of production, soaring energy cost, environmental pressure, health and safety issues, regulatory compliance, global competition (WTO); and a global economy in which the only </a:t>
            </a:r>
            <a:r>
              <a:rPr kumimoji="0" lang="en-US" sz="32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“Constant”</a:t>
            </a:r>
            <a:r>
              <a:rPr kumimoji="0" lang="en-US" sz="3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is </a:t>
            </a:r>
            <a:r>
              <a:rPr kumimoji="0" lang="en-US" sz="3200" b="0" i="0" u="none" strike="noStrike" cap="none" normalizeH="0" baseline="0" dirty="0" smtClean="0">
                <a:ln>
                  <a:noFill/>
                </a:ln>
                <a:solidFill>
                  <a:srgbClr val="C00000"/>
                </a:solidFill>
                <a:effectLst/>
                <a:latin typeface="Calibri"/>
                <a:ea typeface="Times New Roman" pitchFamily="18" charset="0"/>
                <a:cs typeface="Arial" pitchFamily="34" charset="0"/>
              </a:rPr>
              <a:t>“</a:t>
            </a:r>
            <a:r>
              <a:rPr kumimoji="0" lang="en-US" sz="3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change</a:t>
            </a:r>
            <a:r>
              <a:rPr kumimoji="0" lang="en-US" sz="3200" b="0" i="0" u="none" strike="noStrike" cap="none" normalizeH="0" baseline="0" dirty="0" smtClean="0">
                <a:ln>
                  <a:noFill/>
                </a:ln>
                <a:solidFill>
                  <a:srgbClr val="C00000"/>
                </a:solidFill>
                <a:effectLst/>
                <a:latin typeface="Calibri"/>
                <a:ea typeface="Times New Roman" pitchFamily="18" charset="0"/>
                <a:cs typeface="Arial" pitchFamily="34" charset="0"/>
              </a:rPr>
              <a:t>”</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linds(horizontal)">
                                      <p:cBhvr>
                                        <p:cTn id="7" dur="500"/>
                                        <p:tgtEl>
                                          <p:spTgt spid="276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linds(horizontal)">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57200" y="990600"/>
            <a:ext cx="44294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Stainless steel tubes drilled with Laser</a:t>
            </a:r>
            <a:endParaRPr kumimoji="0" lang="en-US" sz="2800" b="0" i="0" u="none" strike="noStrike" cap="none" normalizeH="0" baseline="0" dirty="0" smtClean="0">
              <a:ln>
                <a:noFill/>
              </a:ln>
              <a:solidFill>
                <a:srgbClr val="002060"/>
              </a:solidFill>
              <a:effectLst/>
              <a:latin typeface="Arial" pitchFamily="34" charset="0"/>
            </a:endParaRPr>
          </a:p>
        </p:txBody>
      </p:sp>
      <p:pic>
        <p:nvPicPr>
          <p:cNvPr id="3" name="Picture 2"/>
          <p:cNvPicPr/>
          <p:nvPr/>
        </p:nvPicPr>
        <p:blipFill>
          <a:blip r:embed="rId2"/>
          <a:srcRect/>
          <a:stretch>
            <a:fillRect/>
          </a:stretch>
        </p:blipFill>
        <p:spPr bwMode="auto">
          <a:xfrm>
            <a:off x="990600" y="1447800"/>
            <a:ext cx="7467600" cy="510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blinds(horizontal)">
                                      <p:cBhvr>
                                        <p:cTn id="7" dur="500"/>
                                        <p:tgtEl>
                                          <p:spTgt spid="26625"/>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33400" y="838200"/>
            <a:ext cx="425469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Air test after 15,000 hrs operation</a:t>
            </a:r>
            <a:endParaRPr kumimoji="0" lang="en-US" sz="3200" b="0" i="0" u="none" strike="noStrike" cap="none" normalizeH="0" baseline="0" dirty="0" smtClean="0">
              <a:ln>
                <a:noFill/>
              </a:ln>
              <a:solidFill>
                <a:srgbClr val="002060"/>
              </a:solidFill>
              <a:effectLst/>
              <a:latin typeface="Arial" pitchFamily="34" charset="0"/>
            </a:endParaRPr>
          </a:p>
        </p:txBody>
      </p:sp>
      <p:pic>
        <p:nvPicPr>
          <p:cNvPr id="3" name="Picture 2"/>
          <p:cNvPicPr/>
          <p:nvPr/>
        </p:nvPicPr>
        <p:blipFill>
          <a:blip r:embed="rId2"/>
          <a:srcRect/>
          <a:stretch>
            <a:fillRect/>
          </a:stretch>
        </p:blipFill>
        <p:spPr bwMode="auto">
          <a:xfrm>
            <a:off x="381000" y="1447800"/>
            <a:ext cx="8382000" cy="5029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linds(horizontal)">
                                      <p:cBhvr>
                                        <p:cTn id="7" dur="500"/>
                                        <p:tgtEl>
                                          <p:spTgt spid="27649"/>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81000" y="990600"/>
            <a:ext cx="8229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Arial" pitchFamily="34" charset="0"/>
            </a:endParaRPr>
          </a:p>
          <a:p>
            <a:pPr marL="742950" marR="0" lvl="0" indent="-742950" algn="just"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Improves circulation by 20%.</a:t>
            </a:r>
            <a:endParaRPr kumimoji="0" lang="en-US" sz="3200" b="0" i="0" u="none" strike="noStrike" cap="none" normalizeH="0" baseline="0" dirty="0" smtClean="0">
              <a:ln>
                <a:noFill/>
              </a:ln>
              <a:solidFill>
                <a:srgbClr val="002060"/>
              </a:solidFill>
              <a:effectLst/>
              <a:latin typeface="Arial" pitchFamily="34" charset="0"/>
            </a:endParaRPr>
          </a:p>
          <a:p>
            <a:pPr marL="742950" marR="0" lvl="0" indent="-742950" algn="just"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Improves heat transfer by 5-30%.</a:t>
            </a:r>
            <a:endParaRPr kumimoji="0" lang="en-US" sz="3200" b="0" i="0" u="none" strike="noStrike" cap="none" normalizeH="0" baseline="0" dirty="0" smtClean="0">
              <a:ln>
                <a:noFill/>
              </a:ln>
              <a:solidFill>
                <a:srgbClr val="002060"/>
              </a:solidFill>
              <a:effectLst/>
              <a:latin typeface="Arial" pitchFamily="34" charset="0"/>
            </a:endParaRPr>
          </a:p>
          <a:p>
            <a:pPr marL="742950" marR="0" lvl="0" indent="-742950" algn="just"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Shorter cycle time.</a:t>
            </a:r>
            <a:endParaRPr kumimoji="0" lang="en-US" sz="3200" b="0" i="0" u="none" strike="noStrike" cap="none" normalizeH="0" baseline="0" dirty="0" smtClean="0">
              <a:ln>
                <a:noFill/>
              </a:ln>
              <a:solidFill>
                <a:srgbClr val="002060"/>
              </a:solidFill>
              <a:effectLst/>
              <a:latin typeface="Arial" pitchFamily="34" charset="0"/>
            </a:endParaRPr>
          </a:p>
          <a:p>
            <a:pPr marL="742950" marR="0" lvl="0" indent="-742950" algn="just"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Reduced calandria steam pressure.</a:t>
            </a:r>
            <a:endParaRPr kumimoji="0" lang="en-US" sz="3200" b="0" i="0" u="none" strike="noStrike" cap="none" normalizeH="0" baseline="0" dirty="0" smtClean="0">
              <a:ln>
                <a:noFill/>
              </a:ln>
              <a:solidFill>
                <a:srgbClr val="002060"/>
              </a:solidFill>
              <a:effectLst/>
              <a:latin typeface="Arial" pitchFamily="34" charset="0"/>
            </a:endParaRPr>
          </a:p>
          <a:p>
            <a:pPr marL="742950" marR="0" lvl="0" indent="-742950" algn="just"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Applicable to both, </a:t>
            </a: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batch </a:t>
            </a: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&amp; continuous pan.</a:t>
            </a:r>
            <a:endParaRPr kumimoji="0" lang="en-US" sz="48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3">
                                            <p:txEl>
                                              <p:pRg st="1" end="1"/>
                                            </p:txEl>
                                          </p:spTgt>
                                        </p:tgtEl>
                                        <p:attrNameLst>
                                          <p:attrName>style.visibility</p:attrName>
                                        </p:attrNameLst>
                                      </p:cBhvr>
                                      <p:to>
                                        <p:strVal val="visible"/>
                                      </p:to>
                                    </p:set>
                                    <p:animEffect transition="in" filter="blinds(horizontal)">
                                      <p:cBhvr>
                                        <p:cTn id="7" dur="500"/>
                                        <p:tgtEl>
                                          <p:spTgt spid="2867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3">
                                            <p:txEl>
                                              <p:pRg st="2" end="2"/>
                                            </p:txEl>
                                          </p:spTgt>
                                        </p:tgtEl>
                                        <p:attrNameLst>
                                          <p:attrName>style.visibility</p:attrName>
                                        </p:attrNameLst>
                                      </p:cBhvr>
                                      <p:to>
                                        <p:strVal val="visible"/>
                                      </p:to>
                                    </p:set>
                                    <p:animEffect transition="in" filter="blinds(horizontal)">
                                      <p:cBhvr>
                                        <p:cTn id="12" dur="500"/>
                                        <p:tgtEl>
                                          <p:spTgt spid="286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3">
                                            <p:txEl>
                                              <p:pRg st="3" end="3"/>
                                            </p:txEl>
                                          </p:spTgt>
                                        </p:tgtEl>
                                        <p:attrNameLst>
                                          <p:attrName>style.visibility</p:attrName>
                                        </p:attrNameLst>
                                      </p:cBhvr>
                                      <p:to>
                                        <p:strVal val="visible"/>
                                      </p:to>
                                    </p:set>
                                    <p:animEffect transition="in" filter="blinds(horizontal)">
                                      <p:cBhvr>
                                        <p:cTn id="17" dur="500"/>
                                        <p:tgtEl>
                                          <p:spTgt spid="2867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3">
                                            <p:txEl>
                                              <p:pRg st="4" end="4"/>
                                            </p:txEl>
                                          </p:spTgt>
                                        </p:tgtEl>
                                        <p:attrNameLst>
                                          <p:attrName>style.visibility</p:attrName>
                                        </p:attrNameLst>
                                      </p:cBhvr>
                                      <p:to>
                                        <p:strVal val="visible"/>
                                      </p:to>
                                    </p:set>
                                    <p:animEffect transition="in" filter="blinds(horizontal)">
                                      <p:cBhvr>
                                        <p:cTn id="22" dur="500"/>
                                        <p:tgtEl>
                                          <p:spTgt spid="2867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673">
                                            <p:txEl>
                                              <p:pRg st="5" end="5"/>
                                            </p:txEl>
                                          </p:spTgt>
                                        </p:tgtEl>
                                        <p:attrNameLst>
                                          <p:attrName>style.visibility</p:attrName>
                                        </p:attrNameLst>
                                      </p:cBhvr>
                                      <p:to>
                                        <p:strVal val="visible"/>
                                      </p:to>
                                    </p:set>
                                    <p:animEffect transition="in" filter="blinds(horizontal)">
                                      <p:cBhvr>
                                        <p:cTn id="27" dur="500"/>
                                        <p:tgtEl>
                                          <p:spTgt spid="286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914400"/>
            <a:ext cx="86106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Automation</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Automation provides the best optimum control of any equipment process. Comparing to manual control, where performance fluctuates in between two extremes, i.e. optimum best control and worst control, due to the various reasons. Automation controls the equipment or process, to highest possible best control level. Following is the graph of manual and auto defecation juice </a:t>
            </a: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p.H</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control of factory </a:t>
            </a:r>
            <a:r>
              <a:rPr kumimoji="0" lang="en-US" sz="3200" b="0" i="0" u="none" strike="noStrike" cap="none" normalizeH="0" baseline="0" dirty="0" smtClean="0">
                <a:ln>
                  <a:noFill/>
                </a:ln>
                <a:solidFill>
                  <a:srgbClr val="002060"/>
                </a:solidFill>
                <a:effectLst/>
                <a:latin typeface="Calibri"/>
                <a:ea typeface="Times New Roman" pitchFamily="18" charset="0"/>
                <a:cs typeface="Arial" pitchFamily="34" charset="0"/>
              </a:rPr>
              <a:t>‘</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a:t>
            </a:r>
            <a:r>
              <a:rPr kumimoji="0" lang="en-US" sz="3200" b="0" i="0" u="none" strike="noStrike" cap="none" normalizeH="0" baseline="0" dirty="0" smtClean="0">
                <a:ln>
                  <a:noFill/>
                </a:ln>
                <a:solidFill>
                  <a:srgbClr val="002060"/>
                </a:solidFill>
                <a:effectLst/>
                <a:latin typeface="Calibri"/>
                <a:ea typeface="Times New Roman" pitchFamily="18" charset="0"/>
                <a:cs typeface="Arial" pitchFamily="34" charset="0"/>
              </a:rPr>
              <a:t>’</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JPG"/>
          <p:cNvPicPr>
            <a:picLocks noChangeAspect="1"/>
          </p:cNvPicPr>
          <p:nvPr/>
        </p:nvPicPr>
        <p:blipFill>
          <a:blip r:embed="rId2"/>
          <a:stretch>
            <a:fillRect/>
          </a:stretch>
        </p:blipFill>
        <p:spPr>
          <a:xfrm>
            <a:off x="1181100" y="1004887"/>
            <a:ext cx="6781800" cy="48482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83820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Juice heater temperature control automation.</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Defecation pH control automation.</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Juice clarifier polyelectrolyte dozing automation.</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Evaporator automation.</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Talo</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floc</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pH and temperature automation.</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C-massecuite cooling &amp; re-heating automation.</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Conti &amp; Batch pan automation. </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tabLst/>
            </a:pPr>
            <a:endPar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7" dur="500"/>
                                        <p:tgtEl>
                                          <p:spTgt spid="317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6">
                                            <p:txEl>
                                              <p:pRg st="2" end="2"/>
                                            </p:txEl>
                                          </p:spTgt>
                                        </p:tgtEl>
                                        <p:attrNameLst>
                                          <p:attrName>style.visibility</p:attrName>
                                        </p:attrNameLst>
                                      </p:cBhvr>
                                      <p:to>
                                        <p:strVal val="visible"/>
                                      </p:to>
                                    </p:set>
                                    <p:animEffect transition="in" filter="blinds(horizontal)">
                                      <p:cBhvr>
                                        <p:cTn id="12" dur="500"/>
                                        <p:tgtEl>
                                          <p:spTgt spid="317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746">
                                            <p:txEl>
                                              <p:pRg st="3" end="3"/>
                                            </p:txEl>
                                          </p:spTgt>
                                        </p:tgtEl>
                                        <p:attrNameLst>
                                          <p:attrName>style.visibility</p:attrName>
                                        </p:attrNameLst>
                                      </p:cBhvr>
                                      <p:to>
                                        <p:strVal val="visible"/>
                                      </p:to>
                                    </p:set>
                                    <p:animEffect transition="in" filter="blinds(horizontal)">
                                      <p:cBhvr>
                                        <p:cTn id="17" dur="500"/>
                                        <p:tgtEl>
                                          <p:spTgt spid="317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746">
                                            <p:txEl>
                                              <p:pRg st="4" end="4"/>
                                            </p:txEl>
                                          </p:spTgt>
                                        </p:tgtEl>
                                        <p:attrNameLst>
                                          <p:attrName>style.visibility</p:attrName>
                                        </p:attrNameLst>
                                      </p:cBhvr>
                                      <p:to>
                                        <p:strVal val="visible"/>
                                      </p:to>
                                    </p:set>
                                    <p:animEffect transition="in" filter="blinds(horizontal)">
                                      <p:cBhvr>
                                        <p:cTn id="22" dur="500"/>
                                        <p:tgtEl>
                                          <p:spTgt spid="3174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746">
                                            <p:txEl>
                                              <p:pRg st="5" end="5"/>
                                            </p:txEl>
                                          </p:spTgt>
                                        </p:tgtEl>
                                        <p:attrNameLst>
                                          <p:attrName>style.visibility</p:attrName>
                                        </p:attrNameLst>
                                      </p:cBhvr>
                                      <p:to>
                                        <p:strVal val="visible"/>
                                      </p:to>
                                    </p:set>
                                    <p:animEffect transition="in" filter="blinds(horizontal)">
                                      <p:cBhvr>
                                        <p:cTn id="27" dur="500"/>
                                        <p:tgtEl>
                                          <p:spTgt spid="3174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1746">
                                            <p:txEl>
                                              <p:pRg st="6" end="6"/>
                                            </p:txEl>
                                          </p:spTgt>
                                        </p:tgtEl>
                                        <p:attrNameLst>
                                          <p:attrName>style.visibility</p:attrName>
                                        </p:attrNameLst>
                                      </p:cBhvr>
                                      <p:to>
                                        <p:strVal val="visible"/>
                                      </p:to>
                                    </p:set>
                                    <p:animEffect transition="in" filter="blinds(horizontal)">
                                      <p:cBhvr>
                                        <p:cTn id="32" dur="500"/>
                                        <p:tgtEl>
                                          <p:spTgt spid="3174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746">
                                            <p:txEl>
                                              <p:pRg st="7" end="7"/>
                                            </p:txEl>
                                          </p:spTgt>
                                        </p:tgtEl>
                                        <p:attrNameLst>
                                          <p:attrName>style.visibility</p:attrName>
                                        </p:attrNameLst>
                                      </p:cBhvr>
                                      <p:to>
                                        <p:strVal val="visible"/>
                                      </p:to>
                                    </p:set>
                                    <p:animEffect transition="in" filter="blinds(horizontal)">
                                      <p:cBhvr>
                                        <p:cTn id="37" dur="500"/>
                                        <p:tgtEl>
                                          <p:spTgt spid="317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Conti Pan Automation:</a:t>
            </a:r>
            <a:endParaRPr kumimoji="0" lang="en-US" sz="3600" b="0" i="0" u="none" strike="noStrike" cap="none" normalizeH="0" baseline="0" dirty="0" smtClean="0">
              <a:ln>
                <a:noFill/>
              </a:ln>
              <a:solidFill>
                <a:srgbClr val="FFFF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Vapor pressure control (Shell Vacuum)</a:t>
            </a:r>
            <a:endParaRPr kumimoji="0" lang="en-US" sz="3600" b="0" i="0" u="none"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Calandria vapor pressure control </a:t>
            </a:r>
            <a:endParaRPr kumimoji="0" lang="en-US" sz="3600" b="0" i="0" u="none"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Magma feed monitoring and control</a:t>
            </a:r>
            <a:endParaRPr kumimoji="0" lang="en-US" sz="3600" b="0" i="0" u="none"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Molasses feed monitoring and control.</a:t>
            </a:r>
            <a:endParaRPr kumimoji="0" lang="en-US" sz="3600" b="0" i="0" u="none"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monitoring and control.</a:t>
            </a:r>
            <a:endParaRPr kumimoji="0" lang="en-US" sz="3600" b="0" i="0" u="none"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Condensate flow monitoring.</a:t>
            </a:r>
            <a:endParaRPr kumimoji="0" lang="en-US" sz="3600" b="0" i="0" u="none"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Jigger steam flow monitoring and control.</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3">
                                            <p:txEl>
                                              <p:pRg st="1" end="1"/>
                                            </p:txEl>
                                          </p:spTgt>
                                        </p:tgtEl>
                                        <p:attrNameLst>
                                          <p:attrName>style.visibility</p:attrName>
                                        </p:attrNameLst>
                                      </p:cBhvr>
                                      <p:to>
                                        <p:strVal val="visible"/>
                                      </p:to>
                                    </p:set>
                                    <p:animEffect transition="in" filter="blinds(horizontal)">
                                      <p:cBhvr>
                                        <p:cTn id="7" dur="500"/>
                                        <p:tgtEl>
                                          <p:spTgt spid="337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3">
                                            <p:txEl>
                                              <p:pRg st="3" end="3"/>
                                            </p:txEl>
                                          </p:spTgt>
                                        </p:tgtEl>
                                        <p:attrNameLst>
                                          <p:attrName>style.visibility</p:attrName>
                                        </p:attrNameLst>
                                      </p:cBhvr>
                                      <p:to>
                                        <p:strVal val="visible"/>
                                      </p:to>
                                    </p:set>
                                    <p:animEffect transition="in" filter="blinds(horizontal)">
                                      <p:cBhvr>
                                        <p:cTn id="12" dur="500"/>
                                        <p:tgtEl>
                                          <p:spTgt spid="3379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3">
                                            <p:txEl>
                                              <p:pRg st="4" end="4"/>
                                            </p:txEl>
                                          </p:spTgt>
                                        </p:tgtEl>
                                        <p:attrNameLst>
                                          <p:attrName>style.visibility</p:attrName>
                                        </p:attrNameLst>
                                      </p:cBhvr>
                                      <p:to>
                                        <p:strVal val="visible"/>
                                      </p:to>
                                    </p:set>
                                    <p:animEffect transition="in" filter="blinds(horizontal)">
                                      <p:cBhvr>
                                        <p:cTn id="17" dur="500"/>
                                        <p:tgtEl>
                                          <p:spTgt spid="3379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793">
                                            <p:txEl>
                                              <p:pRg st="5" end="5"/>
                                            </p:txEl>
                                          </p:spTgt>
                                        </p:tgtEl>
                                        <p:attrNameLst>
                                          <p:attrName>style.visibility</p:attrName>
                                        </p:attrNameLst>
                                      </p:cBhvr>
                                      <p:to>
                                        <p:strVal val="visible"/>
                                      </p:to>
                                    </p:set>
                                    <p:animEffect transition="in" filter="blinds(horizontal)">
                                      <p:cBhvr>
                                        <p:cTn id="22" dur="500"/>
                                        <p:tgtEl>
                                          <p:spTgt spid="3379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3793">
                                            <p:txEl>
                                              <p:pRg st="6" end="6"/>
                                            </p:txEl>
                                          </p:spTgt>
                                        </p:tgtEl>
                                        <p:attrNameLst>
                                          <p:attrName>style.visibility</p:attrName>
                                        </p:attrNameLst>
                                      </p:cBhvr>
                                      <p:to>
                                        <p:strVal val="visible"/>
                                      </p:to>
                                    </p:set>
                                    <p:animEffect transition="in" filter="blinds(horizontal)">
                                      <p:cBhvr>
                                        <p:cTn id="27" dur="500"/>
                                        <p:tgtEl>
                                          <p:spTgt spid="3379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3793">
                                            <p:txEl>
                                              <p:pRg st="7" end="7"/>
                                            </p:txEl>
                                          </p:spTgt>
                                        </p:tgtEl>
                                        <p:attrNameLst>
                                          <p:attrName>style.visibility</p:attrName>
                                        </p:attrNameLst>
                                      </p:cBhvr>
                                      <p:to>
                                        <p:strVal val="visible"/>
                                      </p:to>
                                    </p:set>
                                    <p:animEffect transition="in" filter="blinds(horizontal)">
                                      <p:cBhvr>
                                        <p:cTn id="32" dur="500"/>
                                        <p:tgtEl>
                                          <p:spTgt spid="3379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3793">
                                            <p:txEl>
                                              <p:pRg st="8" end="8"/>
                                            </p:txEl>
                                          </p:spTgt>
                                        </p:tgtEl>
                                        <p:attrNameLst>
                                          <p:attrName>style.visibility</p:attrName>
                                        </p:attrNameLst>
                                      </p:cBhvr>
                                      <p:to>
                                        <p:strVal val="visible"/>
                                      </p:to>
                                    </p:set>
                                    <p:animEffect transition="in" filter="blinds(horizontal)">
                                      <p:cBhvr>
                                        <p:cTn id="37" dur="500"/>
                                        <p:tgtEl>
                                          <p:spTgt spid="3379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793">
                                            <p:txEl>
                                              <p:pRg st="9" end="9"/>
                                            </p:txEl>
                                          </p:spTgt>
                                        </p:tgtEl>
                                        <p:attrNameLst>
                                          <p:attrName>style.visibility</p:attrName>
                                        </p:attrNameLst>
                                      </p:cBhvr>
                                      <p:to>
                                        <p:strVal val="visible"/>
                                      </p:to>
                                    </p:set>
                                    <p:animEffect transition="in" filter="blinds(horizontal)">
                                      <p:cBhvr>
                                        <p:cTn id="42" dur="500"/>
                                        <p:tgtEl>
                                          <p:spTgt spid="3379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Present Practice in Pakistan: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In Pakistan, at present, most of the conti pans molasses feed is controlled by measuring and maintaining the </a:t>
            </a: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of the massecuite for a fixed quantity of magma.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Control Logic of Present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Magma is not measured but controlled manually by adjusting the speed of magma metering pump by VFD.</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No control of calandria steam pressure.</a:t>
            </a:r>
            <a:endParaRPr kumimoji="0" lang="en-US" sz="32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Effect transition="in" filter="blinds(horizontal)">
                                      <p:cBhvr>
                                        <p:cTn id="7" dur="500"/>
                                        <p:tgtEl>
                                          <p:spTgt spid="327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69">
                                            <p:txEl>
                                              <p:pRg st="2" end="2"/>
                                            </p:txEl>
                                          </p:spTgt>
                                        </p:tgtEl>
                                        <p:attrNameLst>
                                          <p:attrName>style.visibility</p:attrName>
                                        </p:attrNameLst>
                                      </p:cBhvr>
                                      <p:to>
                                        <p:strVal val="visible"/>
                                      </p:to>
                                    </p:set>
                                    <p:animEffect transition="in" filter="blinds(horizontal)">
                                      <p:cBhvr>
                                        <p:cTn id="12" dur="500"/>
                                        <p:tgtEl>
                                          <p:spTgt spid="327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69">
                                            <p:txEl>
                                              <p:pRg st="4" end="4"/>
                                            </p:txEl>
                                          </p:spTgt>
                                        </p:tgtEl>
                                        <p:attrNameLst>
                                          <p:attrName>style.visibility</p:attrName>
                                        </p:attrNameLst>
                                      </p:cBhvr>
                                      <p:to>
                                        <p:strVal val="visible"/>
                                      </p:to>
                                    </p:set>
                                    <p:animEffect transition="in" filter="blinds(horizontal)">
                                      <p:cBhvr>
                                        <p:cTn id="17" dur="500"/>
                                        <p:tgtEl>
                                          <p:spTgt spid="3276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769">
                                            <p:txEl>
                                              <p:pRg st="6" end="6"/>
                                            </p:txEl>
                                          </p:spTgt>
                                        </p:tgtEl>
                                        <p:attrNameLst>
                                          <p:attrName>style.visibility</p:attrName>
                                        </p:attrNameLst>
                                      </p:cBhvr>
                                      <p:to>
                                        <p:strVal val="visible"/>
                                      </p:to>
                                    </p:set>
                                    <p:animEffect transition="in" filter="blinds(horizontal)">
                                      <p:cBhvr>
                                        <p:cTn id="22" dur="500"/>
                                        <p:tgtEl>
                                          <p:spTgt spid="3276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769">
                                            <p:txEl>
                                              <p:pRg st="7" end="7"/>
                                            </p:txEl>
                                          </p:spTgt>
                                        </p:tgtEl>
                                        <p:attrNameLst>
                                          <p:attrName>style.visibility</p:attrName>
                                        </p:attrNameLst>
                                      </p:cBhvr>
                                      <p:to>
                                        <p:strVal val="visible"/>
                                      </p:to>
                                    </p:set>
                                    <p:animEffect transition="in" filter="blinds(horizontal)">
                                      <p:cBhvr>
                                        <p:cTn id="27" dur="500"/>
                                        <p:tgtEl>
                                          <p:spTgt spid="327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Control Logic of Present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3.	Molasses feed is without any measurement in 2 to 6 chambers to maintain any desired </a:t>
            </a: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level.</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4.	No shell pressure control, however most of the mills have been using auto control condensers, which maintains the shell pressure with reasonable accuracy.</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5.	No condensate measurement &amp; monitoring.</a:t>
            </a:r>
            <a:endParaRPr kumimoji="0" lang="en-US" sz="3200" b="0" i="0" u="none" strike="noStrike" cap="none" normalizeH="0" baseline="0" dirty="0" smtClean="0">
              <a:ln>
                <a:noFill/>
              </a:ln>
              <a:solidFill>
                <a:srgbClr val="002060"/>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6.	No Jigger steam control.</a:t>
            </a:r>
            <a:endParaRPr kumimoji="0" lang="en-US" sz="32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769">
                                            <p:txEl>
                                              <p:pRg st="1" end="1"/>
                                            </p:txEl>
                                          </p:spTgt>
                                        </p:tgtEl>
                                        <p:attrNameLst>
                                          <p:attrName>style.visibility</p:attrName>
                                        </p:attrNameLst>
                                      </p:cBhvr>
                                      <p:to>
                                        <p:strVal val="visible"/>
                                      </p:to>
                                    </p:set>
                                    <p:animEffect transition="in" filter="blinds(horizontal)">
                                      <p:cBhvr>
                                        <p:cTn id="7" dur="500"/>
                                        <p:tgtEl>
                                          <p:spTgt spid="3276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69">
                                            <p:txEl>
                                              <p:pRg st="3" end="3"/>
                                            </p:txEl>
                                          </p:spTgt>
                                        </p:tgtEl>
                                        <p:attrNameLst>
                                          <p:attrName>style.visibility</p:attrName>
                                        </p:attrNameLst>
                                      </p:cBhvr>
                                      <p:to>
                                        <p:strVal val="visible"/>
                                      </p:to>
                                    </p:set>
                                    <p:animEffect transition="in" filter="blinds(horizontal)">
                                      <p:cBhvr>
                                        <p:cTn id="12" dur="500"/>
                                        <p:tgtEl>
                                          <p:spTgt spid="3276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69">
                                            <p:txEl>
                                              <p:pRg st="4" end="4"/>
                                            </p:txEl>
                                          </p:spTgt>
                                        </p:tgtEl>
                                        <p:attrNameLst>
                                          <p:attrName>style.visibility</p:attrName>
                                        </p:attrNameLst>
                                      </p:cBhvr>
                                      <p:to>
                                        <p:strVal val="visible"/>
                                      </p:to>
                                    </p:set>
                                    <p:animEffect transition="in" filter="blinds(horizontal)">
                                      <p:cBhvr>
                                        <p:cTn id="17" dur="500"/>
                                        <p:tgtEl>
                                          <p:spTgt spid="3276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769">
                                            <p:txEl>
                                              <p:pRg st="5" end="5"/>
                                            </p:txEl>
                                          </p:spTgt>
                                        </p:tgtEl>
                                        <p:attrNameLst>
                                          <p:attrName>style.visibility</p:attrName>
                                        </p:attrNameLst>
                                      </p:cBhvr>
                                      <p:to>
                                        <p:strVal val="visible"/>
                                      </p:to>
                                    </p:set>
                                    <p:animEffect transition="in" filter="blinds(horizontal)">
                                      <p:cBhvr>
                                        <p:cTn id="22" dur="500"/>
                                        <p:tgtEl>
                                          <p:spTgt spid="3276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769">
                                            <p:txEl>
                                              <p:pRg st="6" end="6"/>
                                            </p:txEl>
                                          </p:spTgt>
                                        </p:tgtEl>
                                        <p:attrNameLst>
                                          <p:attrName>style.visibility</p:attrName>
                                        </p:attrNameLst>
                                      </p:cBhvr>
                                      <p:to>
                                        <p:strVal val="visible"/>
                                      </p:to>
                                    </p:set>
                                    <p:animEffect transition="in" filter="blinds(horizontal)">
                                      <p:cBhvr>
                                        <p:cTn id="27" dur="500"/>
                                        <p:tgtEl>
                                          <p:spTgt spid="327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This system has many disadvantages, final massecuite purity and flow control is very poor, and this is due to the various reasons;</a:t>
            </a:r>
            <a:endParaRPr kumimoji="0" lang="en-US" sz="3200" b="0" i="0" u="none" strike="noStrike" cap="none" normalizeH="0" baseline="0" dirty="0" smtClean="0">
              <a:ln>
                <a:noFill/>
              </a:ln>
              <a:solidFill>
                <a:srgbClr val="00206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As the magma is fed manually without measuring its flow, however it is manually controlled by speed of metering pump through VFD but molasses flow is variable due to various reasons mentioned below, hence flow and purity of final </a:t>
            </a: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masseciute</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exiting form pan fluctuate largely.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206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of molasses feed; higher </a:t>
            </a: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of inlet molasses means less flow of molasses and lower </a:t>
            </a: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means higher flow of molasses to maintain desired </a:t>
            </a:r>
            <a:r>
              <a:rPr kumimoji="0" lang="en-US" sz="3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blinds(horizontal)">
                                      <p:cBhvr>
                                        <p:cTn id="7" dur="500"/>
                                        <p:tgtEl>
                                          <p:spTgt spid="3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8600" y="685800"/>
            <a:ext cx="400622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i="0" strike="noStrike" cap="none" normalizeH="0" baseline="0" dirty="0" smtClean="0">
                <a:ln>
                  <a:noFill/>
                </a:ln>
                <a:solidFill>
                  <a:srgbClr val="FFFF00"/>
                </a:solidFill>
                <a:effectLst/>
                <a:latin typeface="Arial" pitchFamily="34" charset="0"/>
                <a:ea typeface="Times New Roman" pitchFamily="18" charset="0"/>
                <a:cs typeface="Arial" pitchFamily="34" charset="0"/>
              </a:rPr>
              <a:t>INTRODUCTION:-</a:t>
            </a:r>
            <a:endParaRPr kumimoji="0" lang="en-US" sz="4800" i="0" strike="noStrike" cap="none" normalizeH="0" baseline="0" dirty="0" smtClean="0">
              <a:ln>
                <a:noFill/>
              </a:ln>
              <a:solidFill>
                <a:srgbClr val="FFFF00"/>
              </a:solidFill>
              <a:effectLst/>
              <a:latin typeface="Arial" pitchFamily="34" charset="0"/>
            </a:endParaRPr>
          </a:p>
        </p:txBody>
      </p:sp>
      <p:sp>
        <p:nvSpPr>
          <p:cNvPr id="27652" name="Rectangle 4"/>
          <p:cNvSpPr>
            <a:spLocks noChangeArrowheads="1"/>
          </p:cNvSpPr>
          <p:nvPr/>
        </p:nvSpPr>
        <p:spPr bwMode="auto">
          <a:xfrm>
            <a:off x="0" y="1371600"/>
            <a:ext cx="91440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To survive and prosper in this new millennium, the conventional wisdom of industrial strategies, characterized by emphasis in risk management, centered in downsizing, restructuring, reengineering and implementation of automation and information technology, are mostly completed in the western world. However, Pakistani sugar industry, comparing to the western sugar industries as a whole, has not kept pace with needed progress and change. We must implement a sustainable process with minimal production cost.  We must address the process of managing talent, develop, adopting the latest technology, provide and strengthen positive culture, creating a sense of urgency, describing a winning future.</a:t>
            </a:r>
            <a:endParaRPr kumimoji="0" lang="en-US" sz="26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linds(horizontal)">
                                      <p:cBhvr>
                                        <p:cTn id="7" dur="500"/>
                                        <p:tgtEl>
                                          <p:spTgt spid="276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linds(horizontal)">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If calandria pressure, which is uncontrolled, increases, it will evaporate more water which will result the higher feed of molasses and vice versa to maintain desired </a:t>
            </a:r>
            <a:r>
              <a:rPr kumimoji="0" lang="en-US" sz="3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level.</a:t>
            </a:r>
            <a:endParaRPr kumimoji="0" lang="en-US" sz="3600" b="0" i="0" u="none" strike="noStrike" cap="none" normalizeH="0" baseline="0" dirty="0" smtClean="0">
              <a:ln>
                <a:noFill/>
              </a:ln>
              <a:solidFill>
                <a:srgbClr val="00206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If shell pressure is uncontrolled this will also affect evaporation and </a:t>
            </a:r>
            <a:r>
              <a:rPr kumimoji="0" lang="en-US" sz="3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of massecuite and will affect the molasses feed. Lower vacuum means lower evaporation hence less molasses feed to maintain desired </a:t>
            </a:r>
            <a:r>
              <a:rPr kumimoji="0" lang="en-US" sz="3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level and vice versa.</a:t>
            </a:r>
            <a:endParaRPr kumimoji="0" lang="en-US" sz="36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7">
                                            <p:txEl>
                                              <p:pRg st="0" end="0"/>
                                            </p:txEl>
                                          </p:spTgt>
                                        </p:tgtEl>
                                        <p:attrNameLst>
                                          <p:attrName>style.visibility</p:attrName>
                                        </p:attrNameLst>
                                      </p:cBhvr>
                                      <p:to>
                                        <p:strVal val="visible"/>
                                      </p:to>
                                    </p:set>
                                    <p:animEffect transition="in" filter="blinds(horizontal)">
                                      <p:cBhvr>
                                        <p:cTn id="7" dur="500"/>
                                        <p:tgtEl>
                                          <p:spTgt spid="348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7">
                                            <p:txEl>
                                              <p:pRg st="1" end="1"/>
                                            </p:txEl>
                                          </p:spTgt>
                                        </p:tgtEl>
                                        <p:attrNameLst>
                                          <p:attrName>style.visibility</p:attrName>
                                        </p:attrNameLst>
                                      </p:cBhvr>
                                      <p:to>
                                        <p:strVal val="visible"/>
                                      </p:to>
                                    </p:set>
                                    <p:animEffect transition="in" filter="blinds(horizontal)">
                                      <p:cBhvr>
                                        <p:cTn id="12" dur="500"/>
                                        <p:tgtEl>
                                          <p:spTgt spid="348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04800" y="1779687"/>
            <a:ext cx="8610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This system of control provides complete control and monitoring system based on mass flow. Hence a controlled final massecuite flow with target purity is achieved. The control logic is as follow.</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Mass flow meter is installed at magma line, main molasses feed line, condensate line and water feed main line.</a:t>
            </a:r>
            <a:endParaRPr kumimoji="0" lang="en-US" sz="2800" b="0" i="0" u="none" strike="noStrike" cap="none" normalizeH="0" baseline="0" dirty="0" smtClean="0">
              <a:ln>
                <a:noFill/>
              </a:ln>
              <a:solidFill>
                <a:srgbClr val="002060"/>
              </a:solidFill>
              <a:effectLst/>
              <a:latin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probes are installed at all the 12 chambers of pan, main grain flow line and main molasses feed line, for on-line measurement.  </a:t>
            </a:r>
            <a:endParaRPr kumimoji="0" lang="en-US" sz="2800" b="0" i="0" u="none" strike="noStrike" cap="none" normalizeH="0" baseline="0" dirty="0" smtClean="0">
              <a:ln>
                <a:noFill/>
              </a:ln>
              <a:solidFill>
                <a:srgbClr val="002060"/>
              </a:solidFill>
              <a:effectLst/>
              <a:latin typeface="Arial" pitchFamily="34" charset="0"/>
            </a:endParaRPr>
          </a:p>
        </p:txBody>
      </p:sp>
      <p:sp>
        <p:nvSpPr>
          <p:cNvPr id="3" name="Rectangle 2"/>
          <p:cNvSpPr/>
          <p:nvPr/>
        </p:nvSpPr>
        <p:spPr>
          <a:xfrm>
            <a:off x="533400" y="914400"/>
            <a:ext cx="6553200" cy="461665"/>
          </a:xfrm>
          <a:prstGeom prst="rect">
            <a:avLst/>
          </a:prstGeom>
        </p:spPr>
        <p:txBody>
          <a:bodyPr wrap="square">
            <a:spAutoFit/>
          </a:bodyPr>
          <a:lstStyle/>
          <a:p>
            <a:pPr lvl="0" fontAlgn="base">
              <a:spcBef>
                <a:spcPct val="0"/>
              </a:spcBef>
              <a:spcAft>
                <a:spcPct val="0"/>
              </a:spcAft>
            </a:pPr>
            <a:r>
              <a:rPr lang="en-US" sz="2400" b="1" u="sng" dirty="0" smtClean="0">
                <a:solidFill>
                  <a:srgbClr val="FFFF00"/>
                </a:solidFill>
                <a:latin typeface="Arial" pitchFamily="34" charset="0"/>
                <a:ea typeface="Times New Roman" pitchFamily="18" charset="0"/>
                <a:cs typeface="Arial" pitchFamily="34" charset="0"/>
              </a:rPr>
              <a:t>Pan automation by mass flow controls.</a:t>
            </a:r>
            <a:endParaRPr lang="en-US" sz="2400" dirty="0" smtClean="0">
              <a:solidFill>
                <a:srgbClr val="FFFF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5"/>
                                        </p:tgtEl>
                                        <p:attrNameLst>
                                          <p:attrName>style.visibility</p:attrName>
                                        </p:attrNameLst>
                                      </p:cBhvr>
                                      <p:to>
                                        <p:strVal val="visible"/>
                                      </p:to>
                                    </p:set>
                                    <p:animEffect transition="in" filter="blinds(horizontal)">
                                      <p:cBhvr>
                                        <p:cTn id="12"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04800" y="1779687"/>
            <a:ext cx="8610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3.	Simple calculation program is incorporated in software designing to calculate the total solid flow of magma and molasses by inputting the purity of magma and molasses and from online </a:t>
            </a:r>
            <a:r>
              <a:rPr kumimoji="0" lang="en-US"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of magma. Following will be the  outcome;</a:t>
            </a:r>
          </a:p>
          <a:p>
            <a:pPr marL="457200" marR="0" lvl="0" indent="-457200" algn="just"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571500" lvl="0" indent="-571500" fontAlgn="base">
              <a:spcBef>
                <a:spcPct val="0"/>
              </a:spcBef>
              <a:spcAft>
                <a:spcPct val="0"/>
              </a:spcAft>
              <a:buFont typeface="+mj-lt"/>
              <a:buAutoNum type="romanUcPeriod"/>
            </a:pPr>
            <a:r>
              <a:rPr lang="en-US" sz="2400" dirty="0" smtClean="0">
                <a:solidFill>
                  <a:srgbClr val="002060"/>
                </a:solidFill>
                <a:latin typeface="Arial" pitchFamily="34" charset="0"/>
                <a:ea typeface="Times New Roman" pitchFamily="18" charset="0"/>
                <a:cs typeface="Arial" pitchFamily="34" charset="0"/>
              </a:rPr>
              <a:t>Magma flow				T/Hr</a:t>
            </a:r>
            <a:endParaRPr lang="en-US" sz="2400" dirty="0" smtClean="0">
              <a:solidFill>
                <a:srgbClr val="002060"/>
              </a:solidFill>
              <a:latin typeface="Arial" pitchFamily="34" charset="0"/>
            </a:endParaRPr>
          </a:p>
          <a:p>
            <a:pPr marL="571500" lvl="0" indent="-571500" eaLnBrk="0" fontAlgn="base" hangingPunct="0">
              <a:spcBef>
                <a:spcPct val="0"/>
              </a:spcBef>
              <a:spcAft>
                <a:spcPct val="0"/>
              </a:spcAft>
              <a:buFont typeface="+mj-lt"/>
              <a:buAutoNum type="romanUcPeriod"/>
            </a:pPr>
            <a:r>
              <a:rPr lang="en-US" sz="2400" dirty="0" smtClean="0">
                <a:solidFill>
                  <a:srgbClr val="002060"/>
                </a:solidFill>
                <a:latin typeface="Arial" pitchFamily="34" charset="0"/>
                <a:ea typeface="Times New Roman" pitchFamily="18" charset="0"/>
                <a:cs typeface="Arial" pitchFamily="34" charset="0"/>
              </a:rPr>
              <a:t>Molasses flow 				T/Hr</a:t>
            </a:r>
            <a:endParaRPr lang="en-US" sz="2400" dirty="0" smtClean="0">
              <a:solidFill>
                <a:srgbClr val="002060"/>
              </a:solidFill>
              <a:latin typeface="Arial" pitchFamily="34" charset="0"/>
            </a:endParaRPr>
          </a:p>
          <a:p>
            <a:pPr marL="571500" lvl="0" indent="-571500" eaLnBrk="0" fontAlgn="base" hangingPunct="0">
              <a:spcBef>
                <a:spcPct val="0"/>
              </a:spcBef>
              <a:spcAft>
                <a:spcPct val="0"/>
              </a:spcAft>
              <a:buFont typeface="+mj-lt"/>
              <a:buAutoNum type="romanUcPeriod"/>
            </a:pPr>
            <a:r>
              <a:rPr lang="en-US" sz="2400" dirty="0" smtClean="0">
                <a:solidFill>
                  <a:srgbClr val="002060"/>
                </a:solidFill>
                <a:latin typeface="Arial" pitchFamily="34" charset="0"/>
                <a:ea typeface="Times New Roman" pitchFamily="18" charset="0"/>
                <a:cs typeface="Arial" pitchFamily="34" charset="0"/>
              </a:rPr>
              <a:t>Solid in magma				T/Hr</a:t>
            </a:r>
            <a:endParaRPr lang="en-US" sz="2400" dirty="0" smtClean="0">
              <a:solidFill>
                <a:srgbClr val="002060"/>
              </a:solidFill>
              <a:latin typeface="Arial" pitchFamily="34" charset="0"/>
            </a:endParaRPr>
          </a:p>
          <a:p>
            <a:pPr marL="571500" lvl="0" indent="-571500" eaLnBrk="0" fontAlgn="base" hangingPunct="0">
              <a:spcBef>
                <a:spcPct val="0"/>
              </a:spcBef>
              <a:spcAft>
                <a:spcPct val="0"/>
              </a:spcAft>
              <a:buFont typeface="+mj-lt"/>
              <a:buAutoNum type="romanUcPeriod"/>
            </a:pPr>
            <a:r>
              <a:rPr lang="en-US" sz="2400" dirty="0" smtClean="0">
                <a:solidFill>
                  <a:srgbClr val="002060"/>
                </a:solidFill>
                <a:latin typeface="Arial" pitchFamily="34" charset="0"/>
                <a:ea typeface="Times New Roman" pitchFamily="18" charset="0"/>
                <a:cs typeface="Arial" pitchFamily="34" charset="0"/>
              </a:rPr>
              <a:t>Water in magma			T/Hr</a:t>
            </a:r>
            <a:endParaRPr lang="en-US" sz="2400" dirty="0" smtClean="0">
              <a:solidFill>
                <a:srgbClr val="002060"/>
              </a:solidFill>
              <a:latin typeface="Arial" pitchFamily="34" charset="0"/>
            </a:endParaRPr>
          </a:p>
          <a:p>
            <a:pPr marL="571500" lvl="0" indent="-571500" eaLnBrk="0" fontAlgn="base" hangingPunct="0">
              <a:spcBef>
                <a:spcPct val="0"/>
              </a:spcBef>
              <a:spcAft>
                <a:spcPct val="0"/>
              </a:spcAft>
              <a:buFont typeface="+mj-lt"/>
              <a:buAutoNum type="romanUcPeriod"/>
            </a:pPr>
            <a:r>
              <a:rPr lang="en-US" sz="2400" dirty="0" smtClean="0">
                <a:solidFill>
                  <a:srgbClr val="002060"/>
                </a:solidFill>
                <a:latin typeface="Arial" pitchFamily="34" charset="0"/>
                <a:ea typeface="Times New Roman" pitchFamily="18" charset="0"/>
                <a:cs typeface="Arial" pitchFamily="34" charset="0"/>
              </a:rPr>
              <a:t>Solid in molasses 			T/Hr</a:t>
            </a:r>
            <a:endParaRPr lang="en-US" sz="2400" dirty="0" smtClean="0">
              <a:solidFill>
                <a:srgbClr val="002060"/>
              </a:solidFill>
              <a:latin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00206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Arial" pitchFamily="34" charset="0"/>
            </a:endParaRPr>
          </a:p>
        </p:txBody>
      </p:sp>
      <p:sp>
        <p:nvSpPr>
          <p:cNvPr id="3" name="Rectangle 2"/>
          <p:cNvSpPr/>
          <p:nvPr/>
        </p:nvSpPr>
        <p:spPr>
          <a:xfrm>
            <a:off x="533400" y="914400"/>
            <a:ext cx="6553200" cy="461665"/>
          </a:xfrm>
          <a:prstGeom prst="rect">
            <a:avLst/>
          </a:prstGeom>
        </p:spPr>
        <p:txBody>
          <a:bodyPr wrap="square">
            <a:spAutoFit/>
          </a:bodyPr>
          <a:lstStyle/>
          <a:p>
            <a:pPr lvl="0" fontAlgn="base">
              <a:spcBef>
                <a:spcPct val="0"/>
              </a:spcBef>
              <a:spcAft>
                <a:spcPct val="0"/>
              </a:spcAft>
            </a:pPr>
            <a:r>
              <a:rPr lang="en-US" sz="2400" b="1" u="sng" dirty="0" smtClean="0">
                <a:solidFill>
                  <a:srgbClr val="FFFF00"/>
                </a:solidFill>
                <a:latin typeface="Arial" pitchFamily="34" charset="0"/>
                <a:ea typeface="Times New Roman" pitchFamily="18" charset="0"/>
                <a:cs typeface="Arial" pitchFamily="34" charset="0"/>
              </a:rPr>
              <a:t>Pan automation by mass flow controls.</a:t>
            </a:r>
            <a:endParaRPr lang="en-US" sz="2400" dirty="0" smtClean="0">
              <a:solidFill>
                <a:srgbClr val="FFFF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5"/>
                                        </p:tgtEl>
                                        <p:attrNameLst>
                                          <p:attrName>style.visibility</p:attrName>
                                        </p:attrNameLst>
                                      </p:cBhvr>
                                      <p:to>
                                        <p:strVal val="visible"/>
                                      </p:to>
                                    </p:set>
                                    <p:animEffect transition="in" filter="blinds(horizontal)">
                                      <p:cBhvr>
                                        <p:cTn id="12"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09600" y="1066800"/>
            <a:ext cx="8077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marR="0" lvl="0" indent="-571500" algn="l" defTabSz="914400" rtl="0" eaLnBrk="0" fontAlgn="base" latinLnBrk="0" hangingPunct="0">
              <a:lnSpc>
                <a:spcPct val="100000"/>
              </a:lnSpc>
              <a:spcBef>
                <a:spcPct val="0"/>
              </a:spcBef>
              <a:spcAft>
                <a:spcPct val="0"/>
              </a:spcAft>
              <a:buClrTx/>
              <a:buSzTx/>
              <a:tabLst/>
            </a:pPr>
            <a:r>
              <a:rPr lang="en-US" sz="3200" dirty="0" smtClean="0">
                <a:solidFill>
                  <a:srgbClr val="002060"/>
                </a:solidFill>
                <a:latin typeface="Arial" pitchFamily="34" charset="0"/>
                <a:ea typeface="Times New Roman" pitchFamily="18" charset="0"/>
                <a:cs typeface="Arial" pitchFamily="34" charset="0"/>
              </a:rPr>
              <a:t>VI.	</a:t>
            </a: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Water in molasses			T/Hr</a:t>
            </a:r>
            <a:endParaRPr kumimoji="0" lang="en-US" sz="3200" b="0" i="0" u="none" strike="noStrike" cap="none" normalizeH="0" baseline="0" dirty="0" smtClean="0">
              <a:ln>
                <a:noFill/>
              </a:ln>
              <a:solidFill>
                <a:srgbClr val="002060"/>
              </a:solidFill>
              <a:effectLst/>
              <a:latin typeface="Arial" pitchFamily="34" charset="0"/>
            </a:endParaRP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VII. Sucrose in magma			T/Hr</a:t>
            </a:r>
            <a:endParaRPr kumimoji="0" lang="en-US" sz="3200" b="0" i="0" u="none" strike="noStrike" cap="none" normalizeH="0" baseline="0" dirty="0" smtClean="0">
              <a:ln>
                <a:noFill/>
              </a:ln>
              <a:solidFill>
                <a:srgbClr val="002060"/>
              </a:solidFill>
              <a:effectLst/>
              <a:latin typeface="Arial" pitchFamily="34" charset="0"/>
            </a:endParaRP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VIII. Sucrose in molasses		T/Hr</a:t>
            </a:r>
            <a:endParaRPr kumimoji="0" lang="en-US" sz="3200" b="0" i="0" u="none" strike="noStrike" cap="none" normalizeH="0" baseline="0" dirty="0" smtClean="0">
              <a:ln>
                <a:noFill/>
              </a:ln>
              <a:solidFill>
                <a:srgbClr val="002060"/>
              </a:solidFill>
              <a:effectLst/>
              <a:latin typeface="Arial" pitchFamily="34" charset="0"/>
            </a:endParaRP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IX. Non sugar in magma			T/Hr</a:t>
            </a:r>
            <a:endParaRPr kumimoji="0" lang="en-US" sz="3200" b="0" i="0" u="none" strike="noStrike" cap="none" normalizeH="0" baseline="0" dirty="0" smtClean="0">
              <a:ln>
                <a:noFill/>
              </a:ln>
              <a:solidFill>
                <a:srgbClr val="002060"/>
              </a:solidFill>
              <a:effectLst/>
              <a:latin typeface="Arial" pitchFamily="34" charset="0"/>
            </a:endParaRP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X.  Non sugar in molasses 		T/Hr</a:t>
            </a:r>
            <a:endParaRPr kumimoji="0" lang="en-US" sz="3200" b="0" i="0" u="none" strike="noStrike" cap="none" normalizeH="0" baseline="0" dirty="0" smtClean="0">
              <a:ln>
                <a:noFill/>
              </a:ln>
              <a:solidFill>
                <a:srgbClr val="002060"/>
              </a:solidFill>
              <a:effectLst/>
              <a:latin typeface="Arial" pitchFamily="34" charset="0"/>
            </a:endParaRP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XI. Solids in final massecuite		T/Hr</a:t>
            </a:r>
            <a:endParaRPr kumimoji="0" lang="en-US" sz="3200" b="0" i="0" u="none" strike="noStrike" cap="none" normalizeH="0" baseline="0" dirty="0" smtClean="0">
              <a:ln>
                <a:noFill/>
              </a:ln>
              <a:solidFill>
                <a:srgbClr val="002060"/>
              </a:solidFill>
              <a:effectLst/>
              <a:latin typeface="Arial" pitchFamily="34" charset="0"/>
            </a:endParaRP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XII. Water in final massecuite		T/Hr</a:t>
            </a:r>
            <a:endParaRPr kumimoji="0" lang="en-US" sz="32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blinds(horizontal)">
                                      <p:cBhvr>
                                        <p:cTn id="7" dur="5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06680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r>
              <a:rPr lang="en-US" sz="2800" dirty="0" smtClean="0">
                <a:solidFill>
                  <a:srgbClr val="002060"/>
                </a:solidFill>
                <a:latin typeface="Arial" pitchFamily="34" charset="0"/>
                <a:ea typeface="Times New Roman" pitchFamily="18" charset="0"/>
                <a:cs typeface="Arial" pitchFamily="34" charset="0"/>
              </a:rPr>
              <a:t>4.	</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For a given massecuite outflow of desired purity and </a:t>
            </a:r>
            <a:r>
              <a:rPr kumimoji="0" lang="en-US" sz="28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the software calculates the required flow of magma, molasses and movement water addition.</a:t>
            </a:r>
            <a:endParaRPr kumimoji="0" lang="en-US" sz="28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5.	Require magma flow is controlled by VFD of metering pump.</a:t>
            </a:r>
            <a:endParaRPr kumimoji="0" lang="en-US" sz="28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6.	Required flow of molasses to desire chamber is controlled by operating on/off control valves of the chamber. It is important to introduce molasses to initial 1 to 9 chambers and rest of the 03 chambers on water feed for exhaustion of massecuite.</a:t>
            </a:r>
            <a:endParaRPr kumimoji="0" lang="en-US" sz="28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linds(horizontal)">
                                      <p:cBhvr>
                                        <p:cTn id="7" dur="5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06680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r>
              <a:rPr lang="en-US" sz="2800" dirty="0" smtClean="0">
                <a:solidFill>
                  <a:srgbClr val="002060"/>
                </a:solidFill>
                <a:latin typeface="Arial" pitchFamily="34" charset="0"/>
                <a:ea typeface="Times New Roman" pitchFamily="18" charset="0"/>
                <a:cs typeface="Arial" pitchFamily="34" charset="0"/>
              </a:rPr>
              <a:t>7.	</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Molasses feed valves are provided at chamber 1 to 9.</a:t>
            </a:r>
            <a:endParaRPr kumimoji="0" lang="en-US" sz="28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lang="en-US" sz="2800" dirty="0" smtClean="0">
                <a:solidFill>
                  <a:srgbClr val="002060"/>
                </a:solidFill>
                <a:latin typeface="Arial" pitchFamily="34" charset="0"/>
                <a:ea typeface="Times New Roman" pitchFamily="18" charset="0"/>
                <a:cs typeface="Arial" pitchFamily="34" charset="0"/>
              </a:rPr>
              <a:t>8.	</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Water addition valve are installed at the entire chambers to maintained </a:t>
            </a:r>
            <a:r>
              <a:rPr kumimoji="0" lang="en-US" sz="28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of the chamber for proper exhaustion.</a:t>
            </a:r>
            <a:endParaRPr kumimoji="0" lang="en-US" sz="28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9.	Total water evaporation is calculated by adding the water of magma +water molasses + movement water and subtracting it from the water in massecuite (Note: use </a:t>
            </a:r>
            <a:r>
              <a:rPr kumimoji="0" lang="en-US" sz="28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refrectometer</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for calibration of </a:t>
            </a:r>
            <a:r>
              <a:rPr kumimoji="0" lang="en-US" sz="28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brix</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probe). The input water is cross checked by totaling the output water of massecuite and condensate flow.</a:t>
            </a:r>
            <a:endParaRPr kumimoji="0" lang="en-US" sz="28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linds(horizontal)">
                                      <p:cBhvr>
                                        <p:cTn id="7" dur="5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51344"/>
            <a:ext cx="9144000" cy="6124754"/>
          </a:xfrm>
          <a:prstGeom prst="rect">
            <a:avLst/>
          </a:prstGeom>
        </p:spPr>
        <p:txBody>
          <a:bodyPr wrap="square">
            <a:spAutoFit/>
          </a:bodyPr>
          <a:lstStyle/>
          <a:p>
            <a:pPr marL="457200" lvl="0" indent="-457200" algn="just" eaLnBrk="0" fontAlgn="base" hangingPunct="0">
              <a:spcBef>
                <a:spcPct val="0"/>
              </a:spcBef>
              <a:spcAft>
                <a:spcPct val="0"/>
              </a:spcAft>
            </a:pPr>
            <a:r>
              <a:rPr lang="en-US" sz="2800" dirty="0" smtClean="0">
                <a:solidFill>
                  <a:srgbClr val="002060"/>
                </a:solidFill>
                <a:latin typeface="Arial" pitchFamily="34" charset="0"/>
                <a:ea typeface="Times New Roman" pitchFamily="18" charset="0"/>
                <a:cs typeface="Arial" pitchFamily="34" charset="0"/>
              </a:rPr>
              <a:t>10. </a:t>
            </a:r>
            <a:r>
              <a:rPr lang="en-US" sz="2800" dirty="0" err="1" smtClean="0">
                <a:solidFill>
                  <a:srgbClr val="002060"/>
                </a:solidFill>
                <a:latin typeface="Arial" pitchFamily="34" charset="0"/>
                <a:ea typeface="Times New Roman" pitchFamily="18" charset="0"/>
                <a:cs typeface="Arial" pitchFamily="34" charset="0"/>
              </a:rPr>
              <a:t>Calandria</a:t>
            </a:r>
            <a:r>
              <a:rPr lang="en-US" sz="2800" dirty="0" smtClean="0">
                <a:solidFill>
                  <a:srgbClr val="002060"/>
                </a:solidFill>
                <a:latin typeface="Arial" pitchFamily="34" charset="0"/>
                <a:ea typeface="Times New Roman" pitchFamily="18" charset="0"/>
                <a:cs typeface="Arial" pitchFamily="34" charset="0"/>
              </a:rPr>
              <a:t> pressure is controlled to maintained required flow of movement water (</a:t>
            </a:r>
            <a:r>
              <a:rPr lang="en-US" sz="2800" dirty="0" smtClean="0">
                <a:solidFill>
                  <a:srgbClr val="002060"/>
                </a:solidFill>
                <a:latin typeface="Calibri"/>
                <a:ea typeface="Times New Roman" pitchFamily="18" charset="0"/>
                <a:cs typeface="Arial" pitchFamily="34" charset="0"/>
              </a:rPr>
              <a:t>“</a:t>
            </a:r>
            <a:r>
              <a:rPr lang="en-US" sz="2800" dirty="0" smtClean="0">
                <a:solidFill>
                  <a:srgbClr val="002060"/>
                </a:solidFill>
                <a:latin typeface="Arial" pitchFamily="34" charset="0"/>
                <a:ea typeface="Times New Roman" pitchFamily="18" charset="0"/>
                <a:cs typeface="Arial" pitchFamily="34" charset="0"/>
              </a:rPr>
              <a:t>m</a:t>
            </a:r>
            <a:r>
              <a:rPr lang="en-US" sz="2800" dirty="0" smtClean="0">
                <a:solidFill>
                  <a:srgbClr val="002060"/>
                </a:solidFill>
                <a:latin typeface="Calibri"/>
                <a:ea typeface="Times New Roman" pitchFamily="18" charset="0"/>
                <a:cs typeface="Arial" pitchFamily="34" charset="0"/>
              </a:rPr>
              <a:t>”</a:t>
            </a:r>
            <a:r>
              <a:rPr lang="en-US" sz="2800" dirty="0" smtClean="0">
                <a:solidFill>
                  <a:srgbClr val="002060"/>
                </a:solidFill>
                <a:latin typeface="Arial" pitchFamily="34" charset="0"/>
                <a:ea typeface="Times New Roman" pitchFamily="18" charset="0"/>
                <a:cs typeface="Arial" pitchFamily="34" charset="0"/>
              </a:rPr>
              <a:t> ratio for batch pan is 1.5 and for conti pan 1.2).</a:t>
            </a:r>
            <a:endParaRPr lang="en-US" sz="2800" dirty="0" smtClean="0">
              <a:solidFill>
                <a:srgbClr val="002060"/>
              </a:solidFill>
              <a:latin typeface="Arial" pitchFamily="34" charset="0"/>
            </a:endParaRPr>
          </a:p>
          <a:p>
            <a:pPr marL="457200" lvl="0" indent="-457200" algn="just" eaLnBrk="0" fontAlgn="base" hangingPunct="0">
              <a:spcBef>
                <a:spcPct val="0"/>
              </a:spcBef>
              <a:spcAft>
                <a:spcPct val="0"/>
              </a:spcAft>
            </a:pPr>
            <a:r>
              <a:rPr lang="en-US" sz="2800" dirty="0" smtClean="0">
                <a:solidFill>
                  <a:srgbClr val="002060"/>
                </a:solidFill>
                <a:latin typeface="Arial" pitchFamily="34" charset="0"/>
                <a:ea typeface="Times New Roman" pitchFamily="18" charset="0"/>
                <a:cs typeface="Arial" pitchFamily="34" charset="0"/>
              </a:rPr>
              <a:t>11. The Jigger steam quantity is measured by subtracting the total evaporation of pan from the total quantity of vapor condensed. ( As Jigger steam is not condensed in the pan and it vents as it is . however theoretically, a higher temperature Jigger steam, say 1</a:t>
            </a:r>
            <a:r>
              <a:rPr lang="en-US" sz="2800" baseline="30000" dirty="0" smtClean="0">
                <a:solidFill>
                  <a:srgbClr val="002060"/>
                </a:solidFill>
                <a:latin typeface="Arial" pitchFamily="34" charset="0"/>
                <a:ea typeface="Times New Roman" pitchFamily="18" charset="0"/>
                <a:cs typeface="Arial" pitchFamily="34" charset="0"/>
              </a:rPr>
              <a:t>st</a:t>
            </a:r>
            <a:r>
              <a:rPr lang="en-US" sz="2800" dirty="0" smtClean="0">
                <a:solidFill>
                  <a:srgbClr val="002060"/>
                </a:solidFill>
                <a:latin typeface="Arial" pitchFamily="34" charset="0"/>
                <a:ea typeface="Times New Roman" pitchFamily="18" charset="0"/>
                <a:cs typeface="Arial" pitchFamily="34" charset="0"/>
              </a:rPr>
              <a:t> or 2</a:t>
            </a:r>
            <a:r>
              <a:rPr lang="en-US" sz="2800" baseline="30000" dirty="0" smtClean="0">
                <a:solidFill>
                  <a:srgbClr val="002060"/>
                </a:solidFill>
                <a:latin typeface="Arial" pitchFamily="34" charset="0"/>
                <a:ea typeface="Times New Roman" pitchFamily="18" charset="0"/>
                <a:cs typeface="Arial" pitchFamily="34" charset="0"/>
              </a:rPr>
              <a:t>nd</a:t>
            </a:r>
            <a:r>
              <a:rPr lang="en-US" sz="2800" dirty="0" smtClean="0">
                <a:solidFill>
                  <a:srgbClr val="002060"/>
                </a:solidFill>
                <a:latin typeface="Arial" pitchFamily="34" charset="0"/>
                <a:ea typeface="Times New Roman" pitchFamily="18" charset="0"/>
                <a:cs typeface="Arial" pitchFamily="34" charset="0"/>
              </a:rPr>
              <a:t> vapor contributes in slight evaporation of water of materials but this is negligible and is not considered). Jigger steam, once measured, is then controlled by giving the ratio of total vapor condensed / total evaporation. This ratio varies between 1.1 to 1.5.</a:t>
            </a:r>
            <a:endParaRPr lang="en-US" sz="2800" dirty="0" smtClean="0">
              <a:solidFill>
                <a:srgbClr val="00206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81000" y="1371600"/>
            <a:ext cx="82296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u="sng" dirty="0" smtClean="0">
                <a:solidFill>
                  <a:srgbClr val="FFFF00"/>
                </a:solidFill>
              </a:rPr>
              <a:t>The Benefit of mass flow base automation:</a:t>
            </a:r>
            <a:endParaRPr lang="en-US" sz="2800" dirty="0" smtClean="0">
              <a:solidFill>
                <a:srgbClr val="FFFF00"/>
              </a:solidFill>
            </a:endParaRPr>
          </a:p>
          <a:p>
            <a:pPr algn="just"/>
            <a:r>
              <a:rPr lang="en-US" sz="3200" dirty="0" smtClean="0">
                <a:solidFill>
                  <a:srgbClr val="002060"/>
                </a:solidFill>
              </a:rPr>
              <a:t> </a:t>
            </a:r>
          </a:p>
          <a:p>
            <a:pPr marL="457200" lvl="0" indent="-457200" algn="just">
              <a:buFont typeface="+mj-lt"/>
              <a:buAutoNum type="arabicPeriod"/>
            </a:pPr>
            <a:r>
              <a:rPr lang="en-US" sz="3200" dirty="0" smtClean="0">
                <a:solidFill>
                  <a:srgbClr val="002060"/>
                </a:solidFill>
              </a:rPr>
              <a:t>Better control of final molasses </a:t>
            </a:r>
            <a:r>
              <a:rPr lang="en-US" sz="3200" dirty="0" err="1" smtClean="0">
                <a:solidFill>
                  <a:srgbClr val="002060"/>
                </a:solidFill>
              </a:rPr>
              <a:t>brix</a:t>
            </a:r>
            <a:r>
              <a:rPr lang="en-US" sz="3200" dirty="0" smtClean="0">
                <a:solidFill>
                  <a:srgbClr val="002060"/>
                </a:solidFill>
              </a:rPr>
              <a:t> and purity.</a:t>
            </a:r>
          </a:p>
          <a:p>
            <a:pPr marL="457200" lvl="0" indent="-457200" algn="just">
              <a:buFont typeface="+mj-lt"/>
              <a:buAutoNum type="arabicPeriod"/>
            </a:pPr>
            <a:r>
              <a:rPr lang="en-US" sz="3200" dirty="0" smtClean="0">
                <a:solidFill>
                  <a:srgbClr val="002060"/>
                </a:solidFill>
              </a:rPr>
              <a:t>Minimum loss in molasses.</a:t>
            </a:r>
          </a:p>
          <a:p>
            <a:pPr marL="457200" lvl="0" indent="-457200" algn="just">
              <a:buFont typeface="+mj-lt"/>
              <a:buAutoNum type="arabicPeriod"/>
            </a:pPr>
            <a:r>
              <a:rPr lang="en-US" sz="3200" dirty="0" smtClean="0">
                <a:solidFill>
                  <a:srgbClr val="002060"/>
                </a:solidFill>
              </a:rPr>
              <a:t>Improved sugar quality.</a:t>
            </a:r>
          </a:p>
          <a:p>
            <a:pPr marL="457200" lvl="0" indent="-457200" algn="just">
              <a:buFont typeface="+mj-lt"/>
              <a:buAutoNum type="arabicPeriod"/>
            </a:pPr>
            <a:r>
              <a:rPr lang="en-US" sz="3200" dirty="0" smtClean="0">
                <a:solidFill>
                  <a:srgbClr val="002060"/>
                </a:solidFill>
              </a:rPr>
              <a:t>Steam economy.</a:t>
            </a:r>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blinds(horizontal)">
                                      <p:cBhvr>
                                        <p:cTn id="7" dur="500"/>
                                        <p:tgtEl>
                                          <p:spTgt spid="399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7">
                                            <p:txEl>
                                              <p:pRg st="2" end="2"/>
                                            </p:txEl>
                                          </p:spTgt>
                                        </p:tgtEl>
                                        <p:attrNameLst>
                                          <p:attrName>style.visibility</p:attrName>
                                        </p:attrNameLst>
                                      </p:cBhvr>
                                      <p:to>
                                        <p:strVal val="visible"/>
                                      </p:to>
                                    </p:set>
                                    <p:animEffect transition="in" filter="blinds(horizontal)">
                                      <p:cBhvr>
                                        <p:cTn id="12" dur="500"/>
                                        <p:tgtEl>
                                          <p:spTgt spid="399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37">
                                            <p:txEl>
                                              <p:pRg st="3" end="3"/>
                                            </p:txEl>
                                          </p:spTgt>
                                        </p:tgtEl>
                                        <p:attrNameLst>
                                          <p:attrName>style.visibility</p:attrName>
                                        </p:attrNameLst>
                                      </p:cBhvr>
                                      <p:to>
                                        <p:strVal val="visible"/>
                                      </p:to>
                                    </p:set>
                                    <p:animEffect transition="in" filter="blinds(horizontal)">
                                      <p:cBhvr>
                                        <p:cTn id="17" dur="500"/>
                                        <p:tgtEl>
                                          <p:spTgt spid="399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7">
                                            <p:txEl>
                                              <p:pRg st="4" end="4"/>
                                            </p:txEl>
                                          </p:spTgt>
                                        </p:tgtEl>
                                        <p:attrNameLst>
                                          <p:attrName>style.visibility</p:attrName>
                                        </p:attrNameLst>
                                      </p:cBhvr>
                                      <p:to>
                                        <p:strVal val="visible"/>
                                      </p:to>
                                    </p:set>
                                    <p:animEffect transition="in" filter="blinds(horizontal)">
                                      <p:cBhvr>
                                        <p:cTn id="22" dur="500"/>
                                        <p:tgtEl>
                                          <p:spTgt spid="399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937">
                                            <p:txEl>
                                              <p:pRg st="5" end="5"/>
                                            </p:txEl>
                                          </p:spTgt>
                                        </p:tgtEl>
                                        <p:attrNameLst>
                                          <p:attrName>style.visibility</p:attrName>
                                        </p:attrNameLst>
                                      </p:cBhvr>
                                      <p:to>
                                        <p:strVal val="visible"/>
                                      </p:to>
                                    </p:set>
                                    <p:animEffect transition="in" filter="blinds(horizontal)">
                                      <p:cBhvr>
                                        <p:cTn id="27" dur="500"/>
                                        <p:tgtEl>
                                          <p:spTgt spid="399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2743200"/>
            <a:ext cx="5924122" cy="1200329"/>
          </a:xfrm>
          <a:prstGeom prst="rect">
            <a:avLst/>
          </a:prstGeom>
          <a:noFill/>
        </p:spPr>
        <p:txBody>
          <a:bodyPr wrap="none" lIns="91440" tIns="45720" rIns="91440" bIns="45720">
            <a:spAutoFit/>
          </a:bodyPr>
          <a:lstStyle/>
          <a:p>
            <a:pPr algn="ctr"/>
            <a:r>
              <a:rPr lang="en-US"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THANK YOU </a:t>
            </a:r>
            <a:endParaRPr lang="en-US"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Equipment Design.</a:t>
            </a:r>
            <a:endParaRPr kumimoji="0" lang="en-US" sz="36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Automation.</a:t>
            </a:r>
            <a:endParaRPr kumimoji="0" lang="en-US" sz="36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Skill of manpower.</a:t>
            </a:r>
            <a:endParaRPr kumimoji="0" lang="en-US" sz="36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Process controlling scheme.</a:t>
            </a:r>
            <a:endParaRPr kumimoji="0" lang="en-US" sz="36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Quality of Sugar cane.</a:t>
            </a:r>
            <a:endParaRPr kumimoji="0" lang="en-US" sz="36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Prevailing </a:t>
            </a:r>
            <a:r>
              <a:rPr kumimoji="0" lang="en-US" sz="3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ecoomic</a:t>
            </a: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forces and trends.</a:t>
            </a:r>
            <a:endParaRPr kumimoji="0" lang="en-US" sz="36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Capacity utilization of process.</a:t>
            </a:r>
            <a:endParaRPr kumimoji="0" lang="en-US" sz="36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
                                            <p:txEl>
                                              <p:pRg st="2" end="2"/>
                                            </p:txEl>
                                          </p:spTgt>
                                        </p:tgtEl>
                                        <p:attrNameLst>
                                          <p:attrName>style.visibility</p:attrName>
                                        </p:attrNameLst>
                                      </p:cBhvr>
                                      <p:to>
                                        <p:strVal val="visible"/>
                                      </p:to>
                                    </p:set>
                                    <p:animEffect transition="in" filter="blinds(horizontal)">
                                      <p:cBhvr>
                                        <p:cTn id="7" dur="500"/>
                                        <p:tgtEl>
                                          <p:spTgt spid="204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9">
                                            <p:txEl>
                                              <p:pRg st="3" end="3"/>
                                            </p:txEl>
                                          </p:spTgt>
                                        </p:tgtEl>
                                        <p:attrNameLst>
                                          <p:attrName>style.visibility</p:attrName>
                                        </p:attrNameLst>
                                      </p:cBhvr>
                                      <p:to>
                                        <p:strVal val="visible"/>
                                      </p:to>
                                    </p:set>
                                    <p:animEffect transition="in" filter="blinds(horizontal)">
                                      <p:cBhvr>
                                        <p:cTn id="12" dur="500"/>
                                        <p:tgtEl>
                                          <p:spTgt spid="204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9">
                                            <p:txEl>
                                              <p:pRg st="4" end="4"/>
                                            </p:txEl>
                                          </p:spTgt>
                                        </p:tgtEl>
                                        <p:attrNameLst>
                                          <p:attrName>style.visibility</p:attrName>
                                        </p:attrNameLst>
                                      </p:cBhvr>
                                      <p:to>
                                        <p:strVal val="visible"/>
                                      </p:to>
                                    </p:set>
                                    <p:animEffect transition="in" filter="blinds(horizontal)">
                                      <p:cBhvr>
                                        <p:cTn id="17" dur="500"/>
                                        <p:tgtEl>
                                          <p:spTgt spid="204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49">
                                            <p:txEl>
                                              <p:pRg st="5" end="5"/>
                                            </p:txEl>
                                          </p:spTgt>
                                        </p:tgtEl>
                                        <p:attrNameLst>
                                          <p:attrName>style.visibility</p:attrName>
                                        </p:attrNameLst>
                                      </p:cBhvr>
                                      <p:to>
                                        <p:strVal val="visible"/>
                                      </p:to>
                                    </p:set>
                                    <p:animEffect transition="in" filter="blinds(horizontal)">
                                      <p:cBhvr>
                                        <p:cTn id="22" dur="500"/>
                                        <p:tgtEl>
                                          <p:spTgt spid="204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49">
                                            <p:txEl>
                                              <p:pRg st="6" end="6"/>
                                            </p:txEl>
                                          </p:spTgt>
                                        </p:tgtEl>
                                        <p:attrNameLst>
                                          <p:attrName>style.visibility</p:attrName>
                                        </p:attrNameLst>
                                      </p:cBhvr>
                                      <p:to>
                                        <p:strVal val="visible"/>
                                      </p:to>
                                    </p:set>
                                    <p:animEffect transition="in" filter="blinds(horizontal)">
                                      <p:cBhvr>
                                        <p:cTn id="27" dur="500"/>
                                        <p:tgtEl>
                                          <p:spTgt spid="204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49">
                                            <p:txEl>
                                              <p:pRg st="7" end="7"/>
                                            </p:txEl>
                                          </p:spTgt>
                                        </p:tgtEl>
                                        <p:attrNameLst>
                                          <p:attrName>style.visibility</p:attrName>
                                        </p:attrNameLst>
                                      </p:cBhvr>
                                      <p:to>
                                        <p:strVal val="visible"/>
                                      </p:to>
                                    </p:set>
                                    <p:animEffect transition="in" filter="blinds(horizontal)">
                                      <p:cBhvr>
                                        <p:cTn id="32" dur="500"/>
                                        <p:tgtEl>
                                          <p:spTgt spid="204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49">
                                            <p:txEl>
                                              <p:pRg st="8" end="8"/>
                                            </p:txEl>
                                          </p:spTgt>
                                        </p:tgtEl>
                                        <p:attrNameLst>
                                          <p:attrName>style.visibility</p:attrName>
                                        </p:attrNameLst>
                                      </p:cBhvr>
                                      <p:to>
                                        <p:strVal val="visible"/>
                                      </p:to>
                                    </p:set>
                                    <p:animEffect transition="in" filter="blinds(horizontal)">
                                      <p:cBhvr>
                                        <p:cTn id="37" dur="500"/>
                                        <p:tgtEl>
                                          <p:spTgt spid="20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762000"/>
            <a:ext cx="8839199"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Chemical Loss</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28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Sucrose molecule is most stable between pH of 7.8 </a:t>
            </a:r>
            <a:r>
              <a:rPr kumimoji="0" lang="en-US" sz="2800" b="0" i="0" u="none" strike="noStrike" cap="none" normalizeH="0" baseline="0" dirty="0" smtClean="0">
                <a:ln>
                  <a:noFill/>
                </a:ln>
                <a:solidFill>
                  <a:srgbClr val="002060"/>
                </a:solidFill>
                <a:effectLst/>
                <a:latin typeface="Calibri"/>
                <a:ea typeface="Times New Roman" pitchFamily="18" charset="0"/>
                <a:cs typeface="Arial" pitchFamily="34" charset="0"/>
              </a:rPr>
              <a:t>–</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8.2.</a:t>
            </a:r>
            <a:endParaRPr kumimoji="0" lang="en-US" sz="28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The sucrose inversion rate increase by 900% when pH is dropped from 7.5 to 6.5.</a:t>
            </a:r>
            <a:endParaRPr kumimoji="0" lang="en-US" sz="2800" b="0" i="0" u="none" strike="noStrike" cap="none" normalizeH="0" baseline="0" dirty="0" smtClean="0">
              <a:ln>
                <a:noFill/>
              </a:ln>
              <a:solidFill>
                <a:srgbClr val="002060"/>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The sucrose inversion rate increase by 300% for each 10</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sym typeface="Symbol" pitchFamily="18" charset="2"/>
              </a:rPr>
              <a:t></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 in temperature.</a:t>
            </a:r>
            <a:endParaRPr kumimoji="0" lang="en-US" sz="2800" b="0" i="0" u="none" strike="noStrike" cap="none" normalizeH="0" baseline="0" dirty="0" smtClean="0">
              <a:ln>
                <a:noFill/>
              </a:ln>
              <a:solidFill>
                <a:srgbClr val="002060"/>
              </a:solidFill>
              <a:effectLst/>
              <a:latin typeface="Arial" pitchFamily="34" charset="0"/>
              <a:sym typeface="Symbol" pitchFamily="18" charset="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sym typeface="Symbol" pitchFamily="18" charset="2"/>
              </a:rPr>
              <a:t>Rate of sucrose inversion rate increase 100% when density is reduced from 60 </a:t>
            </a:r>
            <a:r>
              <a:rPr kumimoji="0" lang="en-US" sz="28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sym typeface="Symbol" pitchFamily="18" charset="2"/>
              </a:rPr>
              <a:t>brix</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sym typeface="Symbol" pitchFamily="18" charset="2"/>
              </a:rPr>
              <a:t> to 10 </a:t>
            </a:r>
            <a:r>
              <a:rPr kumimoji="0" lang="en-US" sz="28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sym typeface="Symbol" pitchFamily="18" charset="2"/>
              </a:rPr>
              <a:t>brix</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sym typeface="Symbol" pitchFamily="18" charset="2"/>
              </a:rPr>
              <a:t>.</a:t>
            </a:r>
            <a:endParaRPr kumimoji="0" lang="en-US" sz="2800" b="0" i="0" u="none" strike="noStrike" cap="none" normalizeH="0" baseline="0" dirty="0" smtClean="0">
              <a:ln>
                <a:noFill/>
              </a:ln>
              <a:solidFill>
                <a:srgbClr val="002060"/>
              </a:solidFill>
              <a:effectLst/>
              <a:latin typeface="Arial" pitchFamily="34" charset="0"/>
              <a:sym typeface="Symbol" pitchFamily="18" charset="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sym typeface="Symbol" pitchFamily="18" charset="2"/>
              </a:rPr>
              <a:t>Invert in sugar solution accelerates sucrose destruction.</a:t>
            </a:r>
            <a:endParaRPr kumimoji="0" lang="en-US" sz="2800" b="0" i="0" u="none" strike="noStrike" cap="none" normalizeH="0" baseline="0" dirty="0" smtClean="0">
              <a:ln>
                <a:noFill/>
              </a:ln>
              <a:solidFill>
                <a:srgbClr val="002060"/>
              </a:solidFill>
              <a:effectLst/>
              <a:latin typeface="Arial" pitchFamily="34" charset="0"/>
              <a:sym typeface="Symbol" pitchFamily="18" charset="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sym typeface="Symbol" pitchFamily="18" charset="2"/>
              </a:rPr>
              <a:t>The rate of inversion increases with decreasing purity and density.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blinds(horizontal)">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xEl>
                                              <p:pRg st="2" end="2"/>
                                            </p:txEl>
                                          </p:spTgt>
                                        </p:tgtEl>
                                        <p:attrNameLst>
                                          <p:attrName>style.visibility</p:attrName>
                                        </p:attrNameLst>
                                      </p:cBhvr>
                                      <p:to>
                                        <p:strVal val="visible"/>
                                      </p:to>
                                    </p:set>
                                    <p:animEffect transition="in" filter="blinds(horizontal)">
                                      <p:cBhvr>
                                        <p:cTn id="12" dur="500"/>
                                        <p:tgtEl>
                                          <p:spTgt spid="10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5">
                                            <p:txEl>
                                              <p:pRg st="3" end="3"/>
                                            </p:txEl>
                                          </p:spTgt>
                                        </p:tgtEl>
                                        <p:attrNameLst>
                                          <p:attrName>style.visibility</p:attrName>
                                        </p:attrNameLst>
                                      </p:cBhvr>
                                      <p:to>
                                        <p:strVal val="visible"/>
                                      </p:to>
                                    </p:set>
                                    <p:animEffect transition="in" filter="blinds(horizontal)">
                                      <p:cBhvr>
                                        <p:cTn id="17" dur="500"/>
                                        <p:tgtEl>
                                          <p:spTgt spid="10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5">
                                            <p:txEl>
                                              <p:pRg st="4" end="4"/>
                                            </p:txEl>
                                          </p:spTgt>
                                        </p:tgtEl>
                                        <p:attrNameLst>
                                          <p:attrName>style.visibility</p:attrName>
                                        </p:attrNameLst>
                                      </p:cBhvr>
                                      <p:to>
                                        <p:strVal val="visible"/>
                                      </p:to>
                                    </p:set>
                                    <p:animEffect transition="in" filter="blinds(horizontal)">
                                      <p:cBhvr>
                                        <p:cTn id="22" dur="500"/>
                                        <p:tgtEl>
                                          <p:spTgt spid="10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5">
                                            <p:txEl>
                                              <p:pRg st="5" end="5"/>
                                            </p:txEl>
                                          </p:spTgt>
                                        </p:tgtEl>
                                        <p:attrNameLst>
                                          <p:attrName>style.visibility</p:attrName>
                                        </p:attrNameLst>
                                      </p:cBhvr>
                                      <p:to>
                                        <p:strVal val="visible"/>
                                      </p:to>
                                    </p:set>
                                    <p:animEffect transition="in" filter="blinds(horizontal)">
                                      <p:cBhvr>
                                        <p:cTn id="27" dur="500"/>
                                        <p:tgtEl>
                                          <p:spTgt spid="102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5">
                                            <p:txEl>
                                              <p:pRg st="6" end="6"/>
                                            </p:txEl>
                                          </p:spTgt>
                                        </p:tgtEl>
                                        <p:attrNameLst>
                                          <p:attrName>style.visibility</p:attrName>
                                        </p:attrNameLst>
                                      </p:cBhvr>
                                      <p:to>
                                        <p:strVal val="visible"/>
                                      </p:to>
                                    </p:set>
                                    <p:animEffect transition="in" filter="blinds(horizontal)">
                                      <p:cBhvr>
                                        <p:cTn id="32" dur="500"/>
                                        <p:tgtEl>
                                          <p:spTgt spid="102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5">
                                            <p:txEl>
                                              <p:pRg st="7" end="7"/>
                                            </p:txEl>
                                          </p:spTgt>
                                        </p:tgtEl>
                                        <p:attrNameLst>
                                          <p:attrName>style.visibility</p:attrName>
                                        </p:attrNameLst>
                                      </p:cBhvr>
                                      <p:to>
                                        <p:strVal val="visible"/>
                                      </p:to>
                                    </p:set>
                                    <p:animEffect transition="in" filter="blinds(horizontal)">
                                      <p:cBhvr>
                                        <p:cTn id="37" dur="500"/>
                                        <p:tgtEl>
                                          <p:spTgt spid="10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Equipment Design:-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World sugar industry is reaping the fruit of technological improvement; whereas Pakistani sugar industry is much reluctant for adopting the new technological advancement. We should be progressive in this regard; otherwise there will be no place for us in the international market. Following are the major areas of equipment</a:t>
            </a:r>
            <a:r>
              <a:rPr kumimoji="0" lang="en-US" sz="3600" b="0" i="0" u="none" strike="noStrike" cap="none" normalizeH="0" baseline="0" dirty="0" smtClean="0">
                <a:ln>
                  <a:noFill/>
                </a:ln>
                <a:solidFill>
                  <a:srgbClr val="002060"/>
                </a:solidFill>
                <a:effectLst/>
                <a:latin typeface="Calibri"/>
                <a:ea typeface="Times New Roman" pitchFamily="18" charset="0"/>
                <a:cs typeface="Arial" pitchFamily="34" charset="0"/>
              </a:rPr>
              <a:t>’</a:t>
            </a:r>
            <a:r>
              <a:rPr kumimoji="0" lang="en-US"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 technological development;</a:t>
            </a:r>
            <a:endParaRPr kumimoji="0" lang="en-US" sz="36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Effect transition="in" filter="blinds(horizontal)">
                                      <p:cBhvr>
                                        <p:cTn id="7" dur="500"/>
                                        <p:tgtEl>
                                          <p:spTgt spid="20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9">
                                            <p:txEl>
                                              <p:pRg st="2" end="2"/>
                                            </p:txEl>
                                          </p:spTgt>
                                        </p:tgtEl>
                                        <p:attrNameLst>
                                          <p:attrName>style.visibility</p:attrName>
                                        </p:attrNameLst>
                                      </p:cBhvr>
                                      <p:to>
                                        <p:strVal val="visible"/>
                                      </p:to>
                                    </p:set>
                                    <p:animEffect transition="in" filter="blinds(horizontal)">
                                      <p:cBhvr>
                                        <p:cTn id="12" dur="500"/>
                                        <p:tgtEl>
                                          <p:spTgt spid="20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uiceheater.gif"/>
          <p:cNvPicPr>
            <a:picLocks noChangeAspect="1"/>
          </p:cNvPicPr>
          <p:nvPr/>
        </p:nvPicPr>
        <p:blipFill>
          <a:blip r:embed="rId2"/>
          <a:stretch>
            <a:fillRect/>
          </a:stretch>
        </p:blipFill>
        <p:spPr>
          <a:xfrm>
            <a:off x="457200" y="1143000"/>
            <a:ext cx="2667000" cy="4862512"/>
          </a:xfrm>
          <a:prstGeom prst="rect">
            <a:avLst/>
          </a:prstGeom>
        </p:spPr>
      </p:pic>
      <p:pic>
        <p:nvPicPr>
          <p:cNvPr id="4" name="Picture 3" descr="direct%20contact%20ludell.gif"/>
          <p:cNvPicPr>
            <a:picLocks noChangeAspect="1"/>
          </p:cNvPicPr>
          <p:nvPr/>
        </p:nvPicPr>
        <p:blipFill>
          <a:blip r:embed="rId3"/>
          <a:stretch>
            <a:fillRect/>
          </a:stretch>
        </p:blipFill>
        <p:spPr>
          <a:xfrm>
            <a:off x="6400800" y="1371600"/>
            <a:ext cx="1905000" cy="4495800"/>
          </a:xfrm>
          <a:prstGeom prst="rect">
            <a:avLst/>
          </a:prstGeom>
          <a:ln>
            <a:noFill/>
          </a:ln>
          <a:effectLst>
            <a:outerShdw blurRad="292100" dist="139700" dir="2700000" algn="tl" rotWithShape="0">
              <a:srgbClr val="333333">
                <a:alpha val="65000"/>
              </a:srgbClr>
            </a:outerShdw>
          </a:effectLst>
        </p:spPr>
      </p:pic>
      <p:pic>
        <p:nvPicPr>
          <p:cNvPr id="5" name="Picture 4" descr="Stainless-Steel-Plate-Type-Heat-Exchanger.jpg"/>
          <p:cNvPicPr>
            <a:picLocks noChangeAspect="1"/>
          </p:cNvPicPr>
          <p:nvPr/>
        </p:nvPicPr>
        <p:blipFill>
          <a:blip r:embed="rId4"/>
          <a:stretch>
            <a:fillRect/>
          </a:stretch>
        </p:blipFill>
        <p:spPr>
          <a:xfrm>
            <a:off x="3657600" y="1371600"/>
            <a:ext cx="1920240" cy="45415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57200" y="0"/>
            <a:ext cx="830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CFD (computational fluid dynamics) has greatly improved the design of SRI juice clarifier. Retention time has even reduced to below 30 minutes, which definitely reduces inversion losses.</a:t>
            </a:r>
            <a:endParaRPr kumimoji="0" lang="en-US" sz="4000" b="0" i="0" u="none" strike="noStrike" cap="none" normalizeH="0" baseline="0" dirty="0" smtClean="0">
              <a:ln>
                <a:noFill/>
              </a:ln>
              <a:solidFill>
                <a:srgbClr val="002060"/>
              </a:solidFill>
              <a:effectLst/>
              <a:latin typeface="Arial" pitchFamily="34" charset="0"/>
            </a:endParaRPr>
          </a:p>
        </p:txBody>
      </p:sp>
      <p:pic>
        <p:nvPicPr>
          <p:cNvPr id="7" name="Picture 6" descr="hypothel.gif"/>
          <p:cNvPicPr>
            <a:picLocks noChangeAspect="1"/>
          </p:cNvPicPr>
          <p:nvPr/>
        </p:nvPicPr>
        <p:blipFill>
          <a:blip r:embed="rId2"/>
          <a:stretch>
            <a:fillRect/>
          </a:stretch>
        </p:blipFill>
        <p:spPr>
          <a:xfrm>
            <a:off x="1143000" y="1981200"/>
            <a:ext cx="7010400"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37160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Use of small aperture Contra-shear screens at juice clarifier.</a:t>
            </a:r>
            <a:endParaRPr kumimoji="0" lang="en-US" sz="3600" b="0" i="0" u="none" strike="noStrike" cap="none" normalizeH="0" baseline="0" dirty="0" smtClean="0">
              <a:ln>
                <a:noFill/>
              </a:ln>
              <a:solidFill>
                <a:srgbClr val="002060"/>
              </a:solidFill>
              <a:effectLst/>
              <a:latin typeface="Arial" pitchFamily="34" charset="0"/>
            </a:endParaRPr>
          </a:p>
        </p:txBody>
      </p:sp>
      <p:pic>
        <p:nvPicPr>
          <p:cNvPr id="6" name="Picture 5" descr="images.jpg"/>
          <p:cNvPicPr>
            <a:picLocks noChangeAspect="1"/>
          </p:cNvPicPr>
          <p:nvPr/>
        </p:nvPicPr>
        <p:blipFill>
          <a:blip r:embed="rId2"/>
          <a:stretch>
            <a:fillRect/>
          </a:stretch>
        </p:blipFill>
        <p:spPr>
          <a:xfrm>
            <a:off x="914400" y="2819400"/>
            <a:ext cx="7081467"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blinds(horizontal)">
                                      <p:cBhvr>
                                        <p:cTn id="7" dur="500"/>
                                        <p:tgtEl>
                                          <p:spTgt spid="225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226</TotalTime>
  <Words>1202</Words>
  <Application>Microsoft Office PowerPoint</Application>
  <PresentationFormat>On-screen Show (4:3)</PresentationFormat>
  <Paragraphs>124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Waqas</dc:creator>
  <cp:lastModifiedBy>Rizwan</cp:lastModifiedBy>
  <cp:revision>92</cp:revision>
  <dcterms:created xsi:type="dcterms:W3CDTF">2012-06-06T13:04:51Z</dcterms:created>
  <dcterms:modified xsi:type="dcterms:W3CDTF">2012-06-08T20:18:15Z</dcterms:modified>
</cp:coreProperties>
</file>